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media/image43.jpg" ContentType="image/jpeg"/>
  <Override PartName="/ppt/media/image44.jp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258" r:id="rId2"/>
    <p:sldId id="271" r:id="rId3"/>
    <p:sldId id="263" r:id="rId4"/>
    <p:sldId id="287" r:id="rId5"/>
    <p:sldId id="304" r:id="rId6"/>
    <p:sldId id="324" r:id="rId7"/>
    <p:sldId id="307" r:id="rId8"/>
    <p:sldId id="325" r:id="rId9"/>
    <p:sldId id="326" r:id="rId10"/>
    <p:sldId id="308" r:id="rId11"/>
    <p:sldId id="296" r:id="rId12"/>
    <p:sldId id="319" r:id="rId13"/>
    <p:sldId id="327" r:id="rId14"/>
    <p:sldId id="328" r:id="rId15"/>
    <p:sldId id="320" r:id="rId16"/>
    <p:sldId id="329" r:id="rId17"/>
    <p:sldId id="330" r:id="rId18"/>
    <p:sldId id="321" r:id="rId19"/>
    <p:sldId id="293" r:id="rId20"/>
    <p:sldId id="318" r:id="rId21"/>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5D5D5"/>
    <a:srgbClr val="B2B2B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897" autoAdjust="0"/>
    <p:restoredTop sz="78119" autoAdjust="0"/>
  </p:normalViewPr>
  <p:slideViewPr>
    <p:cSldViewPr>
      <p:cViewPr varScale="1">
        <p:scale>
          <a:sx n="39" d="100"/>
          <a:sy n="39" d="100"/>
        </p:scale>
        <p:origin x="1242" y="4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hdphoto1.wdp>
</file>

<file path=ppt/media/hdphoto2.wdp>
</file>

<file path=ppt/media/image1.jpeg>
</file>

<file path=ppt/media/image10.jp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eg>
</file>

<file path=ppt/media/image42.jpeg>
</file>

<file path=ppt/media/image43.jpg>
</file>

<file path=ppt/media/image44.jpg>
</file>

<file path=ppt/media/image45.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4800" cy="515938"/>
          </a:xfrm>
          <a:prstGeom prst="rect">
            <a:avLst/>
          </a:prstGeom>
        </p:spPr>
        <p:txBody>
          <a:bodyPr vert="horz" lIns="91440" tIns="45720" rIns="91440" bIns="45720" rtlCol="0"/>
          <a:lstStyle>
            <a:lvl1pPr algn="l">
              <a:defRPr sz="1200"/>
            </a:lvl1pPr>
          </a:lstStyle>
          <a:p>
            <a:endParaRPr lang="en-PH"/>
          </a:p>
        </p:txBody>
      </p:sp>
      <p:sp>
        <p:nvSpPr>
          <p:cNvPr id="3" name="Date Placeholder 2"/>
          <p:cNvSpPr>
            <a:spLocks noGrp="1"/>
          </p:cNvSpPr>
          <p:nvPr>
            <p:ph type="dt" idx="1"/>
          </p:nvPr>
        </p:nvSpPr>
        <p:spPr>
          <a:xfrm>
            <a:off x="10358438" y="0"/>
            <a:ext cx="7924800" cy="515938"/>
          </a:xfrm>
          <a:prstGeom prst="rect">
            <a:avLst/>
          </a:prstGeom>
        </p:spPr>
        <p:txBody>
          <a:bodyPr vert="horz" lIns="91440" tIns="45720" rIns="91440" bIns="45720" rtlCol="0"/>
          <a:lstStyle>
            <a:lvl1pPr algn="r">
              <a:defRPr sz="1200"/>
            </a:lvl1pPr>
          </a:lstStyle>
          <a:p>
            <a:fld id="{1E1C856F-118E-4DAC-AF8B-BD168E7EC128}" type="datetimeFigureOut">
              <a:rPr lang="en-PH" smtClean="0"/>
              <a:t>09/06/2022</a:t>
            </a:fld>
            <a:endParaRPr lang="en-PH"/>
          </a:p>
        </p:txBody>
      </p:sp>
      <p:sp>
        <p:nvSpPr>
          <p:cNvPr id="4" name="Slide Image Placeholder 3"/>
          <p:cNvSpPr>
            <a:spLocks noGrp="1" noRot="1" noChangeAspect="1"/>
          </p:cNvSpPr>
          <p:nvPr>
            <p:ph type="sldImg" idx="2"/>
          </p:nvPr>
        </p:nvSpPr>
        <p:spPr>
          <a:xfrm>
            <a:off x="6057900" y="1285875"/>
            <a:ext cx="6172200" cy="3471863"/>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p:cNvSpPr>
            <a:spLocks noGrp="1"/>
          </p:cNvSpPr>
          <p:nvPr>
            <p:ph type="body" sz="quarter" idx="3"/>
          </p:nvPr>
        </p:nvSpPr>
        <p:spPr>
          <a:xfrm>
            <a:off x="1828800" y="4951413"/>
            <a:ext cx="14630400" cy="404971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6" name="Footer Placeholder 5"/>
          <p:cNvSpPr>
            <a:spLocks noGrp="1"/>
          </p:cNvSpPr>
          <p:nvPr>
            <p:ph type="ftr" sz="quarter" idx="4"/>
          </p:nvPr>
        </p:nvSpPr>
        <p:spPr>
          <a:xfrm>
            <a:off x="0" y="9771063"/>
            <a:ext cx="7924800" cy="515937"/>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p:cNvSpPr>
            <a:spLocks noGrp="1"/>
          </p:cNvSpPr>
          <p:nvPr>
            <p:ph type="sldNum" sz="quarter" idx="5"/>
          </p:nvPr>
        </p:nvSpPr>
        <p:spPr>
          <a:xfrm>
            <a:off x="10358438" y="9771063"/>
            <a:ext cx="7924800" cy="515937"/>
          </a:xfrm>
          <a:prstGeom prst="rect">
            <a:avLst/>
          </a:prstGeom>
        </p:spPr>
        <p:txBody>
          <a:bodyPr vert="horz" lIns="91440" tIns="45720" rIns="91440" bIns="45720" rtlCol="0" anchor="b"/>
          <a:lstStyle>
            <a:lvl1pPr algn="r">
              <a:defRPr sz="1200"/>
            </a:lvl1pPr>
          </a:lstStyle>
          <a:p>
            <a:fld id="{1E741714-2B22-41F9-AAC3-71E3E135EC64}" type="slidenum">
              <a:rPr lang="en-PH" smtClean="0"/>
              <a:t>‹#›</a:t>
            </a:fld>
            <a:endParaRPr lang="en-PH"/>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1E741714-2B22-41F9-AAC3-71E3E135EC64}" type="slidenum">
              <a:rPr lang="en-PH" smtClean="0"/>
              <a:t>3</a:t>
            </a:fld>
            <a:endParaRPr lang="en-PH"/>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apple-system"/>
              </a:rPr>
              <a:t>The graph showed the top 5 hurricanes that brought the greatest number of total affected individual in different countries in Northern and Southern America. Hurricane Irma tops the list with the greatest number of total affected individual when it landed on year 2017.</a:t>
            </a:r>
          </a:p>
          <a:p>
            <a:endParaRPr lang="en-US" b="0" i="0" dirty="0">
              <a:effectLst/>
              <a:latin typeface="-apple-system"/>
            </a:endParaRPr>
          </a:p>
          <a:p>
            <a:r>
              <a:rPr lang="en-US" b="0" i="0" dirty="0">
                <a:effectLst/>
                <a:latin typeface="-apple-system"/>
              </a:rPr>
              <a:t>Irma was a category five storm at its height, with winds reaching 295 km/h (185mph). Irma's top wind speeds were comparable with the second-strongest maximum winds ever for an Atlantic storm, according to Phil </a:t>
            </a:r>
            <a:r>
              <a:rPr lang="en-US" b="0" i="0" dirty="0" err="1">
                <a:effectLst/>
                <a:latin typeface="-apple-system"/>
              </a:rPr>
              <a:t>Klotzbach</a:t>
            </a:r>
            <a:r>
              <a:rPr lang="en-US" b="0" i="0" dirty="0">
                <a:effectLst/>
                <a:latin typeface="-apple-system"/>
              </a:rPr>
              <a:t>, research scientist at Colorado State University's Department of Atmospheric Science ("Hurricane Irma: Visual Guide," 2017). Hurricane Irma wreaked havoc on the Caribbean and then the United States' coastal states, affecting more than ten countries and territories. The International Federation of Red Cross and Red Crescent Societies (IFRC) reports varying levels of damage and needs in Antigua and Barbuda, the British, Dutch, and French Antilles, the Bahamas, Cuba, the Dominican Republic, Haiti, Saint Kitts and Nevis, and the United States and territories, among other places.</a:t>
            </a:r>
          </a:p>
          <a:p>
            <a:endParaRPr lang="en-US" b="0" i="0" dirty="0">
              <a:effectLst/>
              <a:latin typeface="-apple-system"/>
            </a:endParaRPr>
          </a:p>
        </p:txBody>
      </p:sp>
      <p:sp>
        <p:nvSpPr>
          <p:cNvPr id="4" name="Slide Number Placeholder 3"/>
          <p:cNvSpPr>
            <a:spLocks noGrp="1"/>
          </p:cNvSpPr>
          <p:nvPr>
            <p:ph type="sldNum" sz="quarter" idx="5"/>
          </p:nvPr>
        </p:nvSpPr>
        <p:spPr/>
        <p:txBody>
          <a:bodyPr/>
          <a:lstStyle/>
          <a:p>
            <a:fld id="{1E741714-2B22-41F9-AAC3-71E3E135EC64}" type="slidenum">
              <a:rPr lang="en-PH" smtClean="0"/>
              <a:t>12</a:t>
            </a:fld>
            <a:endParaRPr lang="en-PH"/>
          </a:p>
        </p:txBody>
      </p:sp>
    </p:spTree>
    <p:extLst>
      <p:ext uri="{BB962C8B-B14F-4D97-AF65-F5344CB8AC3E}">
        <p14:creationId xmlns:p14="http://schemas.microsoft.com/office/powerpoint/2010/main" val="38007025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apple-system"/>
              </a:rPr>
              <a:t>Because the Caribbean and its corresponding countries such as Cuba is one of the world's most hazard-prone regions, thus; preparedness is essential. When people think of hurricane preparedness, they usually think of stocking up on food and boarding up windows just before a storm hits. However, as climate change continues to increase the intensity of hurricanes that form each year, hurricane preparedness is now required before hurricane season even begins. They propose three responses to the region's increasing frequency and severity of hurricane damage: (1) revising building codes on a regular basis for each hurricane season, (2) supporting climate-smart coastal development, and (3) building climate-proof buildings or improving buildings to withstand hurricanes (Donovan, 2017)</a:t>
            </a:r>
            <a:endParaRPr lang="en-US" dirty="0"/>
          </a:p>
        </p:txBody>
      </p:sp>
      <p:sp>
        <p:nvSpPr>
          <p:cNvPr id="4" name="Slide Number Placeholder 3"/>
          <p:cNvSpPr>
            <a:spLocks noGrp="1"/>
          </p:cNvSpPr>
          <p:nvPr>
            <p:ph type="sldNum" sz="quarter" idx="5"/>
          </p:nvPr>
        </p:nvSpPr>
        <p:spPr/>
        <p:txBody>
          <a:bodyPr/>
          <a:lstStyle/>
          <a:p>
            <a:fld id="{1E741714-2B22-41F9-AAC3-71E3E135EC64}" type="slidenum">
              <a:rPr lang="en-PH" smtClean="0"/>
              <a:t>13</a:t>
            </a:fld>
            <a:endParaRPr lang="en-PH"/>
          </a:p>
        </p:txBody>
      </p:sp>
    </p:spTree>
    <p:extLst>
      <p:ext uri="{BB962C8B-B14F-4D97-AF65-F5344CB8AC3E}">
        <p14:creationId xmlns:p14="http://schemas.microsoft.com/office/powerpoint/2010/main" val="18161635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apple-system"/>
              </a:rPr>
              <a:t>The graph shows the top 5 hurricanes that brought the greatest damages in from year 2000-2022 where Hurricane Katrina tops the list.</a:t>
            </a:r>
          </a:p>
          <a:p>
            <a:pPr algn="l"/>
            <a:r>
              <a:rPr lang="en-US" b="0" i="0" dirty="0">
                <a:effectLst/>
                <a:latin typeface="-apple-system"/>
              </a:rPr>
              <a:t>Hurricane Katrina is considered the costliest hurricane that hit the US from the year 2000-2022. It has 125 million dollars total cost of damage. However, it was adjusted for inflation, where Katrina caused an economic damage of 170 billion US dollars, $53 billion of which was insured (Buchholz, 2020).</a:t>
            </a:r>
          </a:p>
          <a:p>
            <a:pPr algn="l"/>
            <a:endParaRPr lang="en-US" b="0" i="0" dirty="0">
              <a:effectLst/>
              <a:latin typeface="-apple-system"/>
            </a:endParaRPr>
          </a:p>
          <a:p>
            <a:r>
              <a:rPr lang="en-US" b="0" i="0" dirty="0">
                <a:effectLst/>
                <a:latin typeface="-apple-system"/>
              </a:rPr>
              <a:t>According to </a:t>
            </a:r>
            <a:r>
              <a:rPr lang="en-US" b="0" i="0" dirty="0" err="1">
                <a:effectLst/>
                <a:latin typeface="-apple-system"/>
              </a:rPr>
              <a:t>Constible</a:t>
            </a:r>
            <a:r>
              <a:rPr lang="en-US" b="0" i="0" dirty="0">
                <a:effectLst/>
                <a:latin typeface="-apple-system"/>
              </a:rPr>
              <a:t> (n.d.), despite recent advances in areas like Florida, America's physical infrastructure, from highways and bridges to their public water systems, is not ready for the rigors of increasingly deadly hurricane seasons.</a:t>
            </a:r>
          </a:p>
          <a:p>
            <a:endParaRPr lang="en-US" b="0" i="0" dirty="0">
              <a:effectLst/>
              <a:latin typeface="-apple-system"/>
            </a:endParaRPr>
          </a:p>
          <a:p>
            <a:r>
              <a:rPr lang="en-US" b="0" i="0" dirty="0">
                <a:effectLst/>
                <a:latin typeface="-apple-system"/>
              </a:rPr>
              <a:t>Infrastructure policies and projects must rectify decades of systemic underinvestment in those regions and account for the inequitable impacts of disruptions like power outages to be truly climate-smart. Hurricane-affected communities have started taking steps to strengthen their resilience, but numerous factors can influence their choices (Natural Disasters: Economic Effects of Hurricanes Katrina, Sandy, Harvey, and Irma, 2020). Elevating, purchasing, and restoring dwellings; flood-proofing public buildings; repairing and upgrading vital infrastructure; erecting flood barriers; and amending construction codes are all actions conducted after hurricanes. The costs and benefits of community resilience initiatives can influence a community's decision to pursue them. The frequency, severity, and location of future disasters, as well as the amount of federal help available after a disaster, all influence these costs and benefits .</a:t>
            </a:r>
            <a:endParaRPr lang="en-US" dirty="0"/>
          </a:p>
        </p:txBody>
      </p:sp>
      <p:sp>
        <p:nvSpPr>
          <p:cNvPr id="4" name="Slide Number Placeholder 3"/>
          <p:cNvSpPr>
            <a:spLocks noGrp="1"/>
          </p:cNvSpPr>
          <p:nvPr>
            <p:ph type="sldNum" sz="quarter" idx="5"/>
          </p:nvPr>
        </p:nvSpPr>
        <p:spPr/>
        <p:txBody>
          <a:bodyPr/>
          <a:lstStyle/>
          <a:p>
            <a:fld id="{1E741714-2B22-41F9-AAC3-71E3E135EC64}" type="slidenum">
              <a:rPr lang="en-PH" smtClean="0"/>
              <a:t>14</a:t>
            </a:fld>
            <a:endParaRPr lang="en-PH"/>
          </a:p>
        </p:txBody>
      </p:sp>
    </p:spTree>
    <p:extLst>
      <p:ext uri="{BB962C8B-B14F-4D97-AF65-F5344CB8AC3E}">
        <p14:creationId xmlns:p14="http://schemas.microsoft.com/office/powerpoint/2010/main" val="10611533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1E741714-2B22-41F9-AAC3-71E3E135EC64}" type="slidenum">
              <a:rPr lang="en-PH" smtClean="0"/>
              <a:t>15</a:t>
            </a:fld>
            <a:endParaRPr lang="en-PH"/>
          </a:p>
        </p:txBody>
      </p:sp>
    </p:spTree>
    <p:extLst>
      <p:ext uri="{BB962C8B-B14F-4D97-AF65-F5344CB8AC3E}">
        <p14:creationId xmlns:p14="http://schemas.microsoft.com/office/powerpoint/2010/main" val="3465946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apple-system"/>
              </a:rPr>
              <a:t>Haiti tops the records as the country with the highest total number of deaths and injured cause by hurricanes and tropical storms from the year 2000 to 2021, as shown in the two graphs.</a:t>
            </a:r>
          </a:p>
          <a:p>
            <a:endParaRPr lang="en-US" b="0" i="0" dirty="0">
              <a:effectLst/>
              <a:latin typeface="-apple-system"/>
            </a:endParaRPr>
          </a:p>
          <a:p>
            <a:pPr algn="l"/>
            <a:r>
              <a:rPr lang="en-US" b="0" i="0" dirty="0">
                <a:effectLst/>
                <a:latin typeface="-apple-system"/>
              </a:rPr>
              <a:t>Because Haiti is located in the hurricane belt in the Caribbean, it is susceptible to powerful storm during hurricane seasons. In an article written by Social (2018), the combination of Hurricane Ivan and Jeanne in 2004 bring damage to the country, causing massive flooding that killed less than 3000 people and injured thousands of citizens. In 2008, four hurricanes hit Haiti — Fey, Gustav, Hannah, and Ike, resulting to killing of nearly 800 people, 300 missing, and more than 500 injured (</a:t>
            </a:r>
            <a:r>
              <a:rPr lang="en-US" b="0" i="0" dirty="0" err="1">
                <a:effectLst/>
                <a:latin typeface="-apple-system"/>
              </a:rPr>
              <a:t>Perito</a:t>
            </a:r>
            <a:r>
              <a:rPr lang="en-US" b="0" i="0" dirty="0">
                <a:effectLst/>
                <a:latin typeface="-apple-system"/>
              </a:rPr>
              <a:t>, 2008). In 2016, Haiti was devastated by a category 4 hurricane named Matthew, which killed almost 600 people.</a:t>
            </a:r>
          </a:p>
          <a:p>
            <a:pPr algn="l"/>
            <a:endParaRPr lang="en-US" b="0" i="0" dirty="0">
              <a:effectLst/>
              <a:latin typeface="-apple-system"/>
            </a:endParaRPr>
          </a:p>
          <a:p>
            <a:pPr algn="l"/>
            <a:r>
              <a:rPr lang="en-US" b="0" i="0" dirty="0">
                <a:effectLst/>
                <a:latin typeface="-apple-system"/>
              </a:rPr>
              <a:t>Deforestation is considered as the biggest factor for these catastrophes that contribute to the intensive flooding during the hurricane seasons, wiping the land and cause the death of the people. As mentioned by Masters, Ph. D (n.d.), Haiti is one of the poorest countries in the Western Hemisphere. Having expensive oil, cutting and burning of the trees serves as fuel and energy source of the country. Back in 1974, 25% of the forest remained that allows to withstand strong storms but in 2004, only 1.4% of the forests left, that even the not strong storms, caused massive flooding to the country due to days of rains.</a:t>
            </a:r>
          </a:p>
          <a:p>
            <a:endParaRPr lang="en-US" dirty="0"/>
          </a:p>
        </p:txBody>
      </p:sp>
      <p:sp>
        <p:nvSpPr>
          <p:cNvPr id="4" name="Slide Number Placeholder 3"/>
          <p:cNvSpPr>
            <a:spLocks noGrp="1"/>
          </p:cNvSpPr>
          <p:nvPr>
            <p:ph type="sldNum" sz="quarter" idx="5"/>
          </p:nvPr>
        </p:nvSpPr>
        <p:spPr/>
        <p:txBody>
          <a:bodyPr/>
          <a:lstStyle/>
          <a:p>
            <a:fld id="{1E741714-2B22-41F9-AAC3-71E3E135EC64}" type="slidenum">
              <a:rPr lang="en-PH" smtClean="0"/>
              <a:t>16</a:t>
            </a:fld>
            <a:endParaRPr lang="en-PH"/>
          </a:p>
        </p:txBody>
      </p:sp>
    </p:spTree>
    <p:extLst>
      <p:ext uri="{BB962C8B-B14F-4D97-AF65-F5344CB8AC3E}">
        <p14:creationId xmlns:p14="http://schemas.microsoft.com/office/powerpoint/2010/main" val="15255811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apple-system"/>
              </a:rPr>
              <a:t>For the countries with highest total number of affected individuals for the entire 22 years, Cuba ranks top 1 at the list. Despite this high number of affected individuals, Cuba is currently regarded as an example for developing country hurricane risk management according to the United Nations (2004). Education is an important element of their preparation because catastrophe readiness, prevention, and response are all covered in the general education curriculum. People are constantly informed and trained to deal with natural risks in schools, universities, and workplaces. All Cubans are trained how to behave as hurricanes approach the country from an early age. Every year, they also hold a two-day hurricane risk reduction training program, complete with simulated exercises and specific preparation steps. They close schools to keep families together, and instead of having people and their belongings travel miles to shelters, they use 'community evacuation' in particularly isolated places — where individual buildings or homes have been strengthened exclusively for that purpose. Finally, the Cuban Civil Defense, a modest organization at the top, incorporates nearly everyone at the municipal level; with participation from public health and the Red Cross, local government and institutions are well prepared with risk assessments and disaster preparation. The data demonstrate the success of Cuba's disaster preparation and mitigation strategies: just 35 people have died as a result of the 16 hurricanes and tropical storms that have hit the island since 2001, with 17 of those killed by Hurricane Dennis in 2005. They are continually learning from their mistakes. Cuba wanted to improve their subterranean electricity and water lines in 2008, as they were constantly seriously damaged.</a:t>
            </a:r>
            <a:endParaRPr lang="en-US" dirty="0"/>
          </a:p>
        </p:txBody>
      </p:sp>
      <p:sp>
        <p:nvSpPr>
          <p:cNvPr id="4" name="Slide Number Placeholder 3"/>
          <p:cNvSpPr>
            <a:spLocks noGrp="1"/>
          </p:cNvSpPr>
          <p:nvPr>
            <p:ph type="sldNum" sz="quarter" idx="5"/>
          </p:nvPr>
        </p:nvSpPr>
        <p:spPr/>
        <p:txBody>
          <a:bodyPr/>
          <a:lstStyle/>
          <a:p>
            <a:fld id="{1E741714-2B22-41F9-AAC3-71E3E135EC64}" type="slidenum">
              <a:rPr lang="en-PH" smtClean="0"/>
              <a:t>17</a:t>
            </a:fld>
            <a:endParaRPr lang="en-PH"/>
          </a:p>
        </p:txBody>
      </p:sp>
    </p:spTree>
    <p:extLst>
      <p:ext uri="{BB962C8B-B14F-4D97-AF65-F5344CB8AC3E}">
        <p14:creationId xmlns:p14="http://schemas.microsoft.com/office/powerpoint/2010/main" val="8991499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ar(--jp-content-font-family)"/>
              </a:rPr>
              <a:t>The countries with lowest total number of affected individuals from the year 2000-2021 are not frequently hit by hurricanes, sometimes have zero hurricane record in year.</a:t>
            </a:r>
          </a:p>
          <a:p>
            <a:pPr algn="l"/>
            <a:endParaRPr lang="en-US" b="0" i="0" dirty="0">
              <a:solidFill>
                <a:srgbClr val="000000"/>
              </a:solidFill>
              <a:effectLst/>
              <a:latin typeface="var(--jp-content-font-family)"/>
            </a:endParaRPr>
          </a:p>
          <a:p>
            <a:pPr algn="l"/>
            <a:r>
              <a:rPr lang="en-US" b="0" i="0" dirty="0">
                <a:solidFill>
                  <a:srgbClr val="000000"/>
                </a:solidFill>
                <a:effectLst/>
                <a:latin typeface="var(--jp-content-font-family)"/>
              </a:rPr>
              <a:t>For the countries with the lowest total deaths for the entire 22 years, Saint Kitts and Nevis ranks 1. In their Hurricane Emergency Plan, they have ALERT, WATCH, WARNING, and ALL CLEAR phase. During the alert phase, 72 hours before the experiencing hurricane winds, the government meet and asses the country's state of preparedness for hurricane. They advice the public to listen to all weather advisories and make contact with relevant departments to ensure that all are conserving with the plan. During the WARNING PHASE, 24 Hours before Experiencing Hurricane Winds, they notify heads of missions, regional and international embassies/missions and agencies with agreements for assistance. All relevant persons are to be notified of declaration of a Warning. Together with the Police in their District make use of the Police public address system to warn residents of the Districts of the expected time the hurricane will strike and repeat Radio messages on the location of shelters. During the blow of the hurricane, the need to monitor and report the situations as possible. When the event passed, they will proceed to ALL CLEAR phase and will assess the damage. This well-formulated mitigation plan shows success as the countries have zero deaths from year 2000-2021.</a:t>
            </a:r>
          </a:p>
          <a:p>
            <a:endParaRPr lang="en-US" dirty="0"/>
          </a:p>
        </p:txBody>
      </p:sp>
      <p:sp>
        <p:nvSpPr>
          <p:cNvPr id="4" name="Slide Number Placeholder 3"/>
          <p:cNvSpPr>
            <a:spLocks noGrp="1"/>
          </p:cNvSpPr>
          <p:nvPr>
            <p:ph type="sldNum" sz="quarter" idx="5"/>
          </p:nvPr>
        </p:nvSpPr>
        <p:spPr/>
        <p:txBody>
          <a:bodyPr/>
          <a:lstStyle/>
          <a:p>
            <a:fld id="{1E741714-2B22-41F9-AAC3-71E3E135EC64}" type="slidenum">
              <a:rPr lang="en-PH" smtClean="0"/>
              <a:t>18</a:t>
            </a:fld>
            <a:endParaRPr lang="en-PH"/>
          </a:p>
        </p:txBody>
      </p:sp>
    </p:spTree>
    <p:extLst>
      <p:ext uri="{BB962C8B-B14F-4D97-AF65-F5344CB8AC3E}">
        <p14:creationId xmlns:p14="http://schemas.microsoft.com/office/powerpoint/2010/main" val="34928030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741714-2B22-41F9-AAC3-71E3E135EC64}" type="slidenum">
              <a:rPr lang="en-PH" smtClean="0"/>
              <a:t>20</a:t>
            </a:fld>
            <a:endParaRPr lang="en-PH"/>
          </a:p>
        </p:txBody>
      </p:sp>
    </p:spTree>
    <p:extLst>
      <p:ext uri="{BB962C8B-B14F-4D97-AF65-F5344CB8AC3E}">
        <p14:creationId xmlns:p14="http://schemas.microsoft.com/office/powerpoint/2010/main" val="29385394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1E741714-2B22-41F9-AAC3-71E3E135EC64}" type="slidenum">
              <a:rPr lang="en-PH" smtClean="0"/>
              <a:t>4</a:t>
            </a:fld>
            <a:endParaRPr lang="en-PH"/>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dirty="0">
                <a:solidFill>
                  <a:schemeClr val="tx1"/>
                </a:solidFill>
                <a:effectLst/>
                <a:latin typeface="-apple-system"/>
              </a:rPr>
              <a:t>Typhoon </a:t>
            </a:r>
            <a:r>
              <a:rPr lang="en-US" sz="1200" b="0" i="0" dirty="0" err="1">
                <a:solidFill>
                  <a:schemeClr val="tx1"/>
                </a:solidFill>
                <a:effectLst/>
                <a:latin typeface="-apple-system"/>
              </a:rPr>
              <a:t>Tisoy</a:t>
            </a:r>
            <a:r>
              <a:rPr lang="en-US" sz="1200" b="0" i="0" dirty="0">
                <a:solidFill>
                  <a:schemeClr val="tx1"/>
                </a:solidFill>
                <a:effectLst/>
                <a:latin typeface="-apple-system"/>
              </a:rPr>
              <a:t> had a 68,104 while TY Ursula has the second highest number with 60,483 housing damaged. Why did this happened?</a:t>
            </a:r>
            <a:br>
              <a:rPr lang="en-US" sz="1200" b="0" i="0" dirty="0">
                <a:solidFill>
                  <a:schemeClr val="tx1"/>
                </a:solidFill>
                <a:effectLst/>
                <a:latin typeface="-apple-system"/>
              </a:rPr>
            </a:br>
            <a:br>
              <a:rPr lang="en-US" sz="1200" b="0" i="0" dirty="0">
                <a:solidFill>
                  <a:schemeClr val="tx1"/>
                </a:solidFill>
                <a:effectLst/>
                <a:latin typeface="-apple-system"/>
              </a:rPr>
            </a:br>
            <a:r>
              <a:rPr lang="en-US" b="0" i="0" dirty="0">
                <a:effectLst/>
                <a:latin typeface="-apple-system"/>
              </a:rPr>
              <a:t>A recent Harvard research found that despite the fact that the Philippines is one of the most disaster-prone nations in the world, the majority of Filipino households feel unprepared for catastrophes and natural hazards due to a lack of financial resources.</a:t>
            </a:r>
            <a:br>
              <a:rPr lang="en-US" b="0" i="0" dirty="0">
                <a:effectLst/>
                <a:latin typeface="-apple-system"/>
              </a:rPr>
            </a:br>
            <a:br>
              <a:rPr lang="en-US" b="0" i="0" dirty="0">
                <a:effectLst/>
                <a:latin typeface="-apple-system"/>
              </a:rPr>
            </a:br>
            <a:r>
              <a:rPr lang="en-US" b="0" i="0" dirty="0">
                <a:effectLst/>
                <a:latin typeface="-apple-system"/>
              </a:rPr>
              <a:t>In 2017, Harvard Humanitarian Initiative (HHI) </a:t>
            </a:r>
            <a:r>
              <a:rPr lang="en-US" b="0" i="0" dirty="0" err="1">
                <a:effectLst/>
                <a:latin typeface="-apple-system"/>
              </a:rPr>
              <a:t>DisasterNet</a:t>
            </a:r>
            <a:r>
              <a:rPr lang="en-US" b="0" i="0" dirty="0">
                <a:effectLst/>
                <a:latin typeface="-apple-system"/>
              </a:rPr>
              <a:t> Philippines conducted the first survey of its type to gauge household preparation for disasters, reaching 4,368 families around the country (</a:t>
            </a:r>
            <a:r>
              <a:rPr lang="en-US" b="0" i="0" dirty="0" err="1">
                <a:effectLst/>
                <a:latin typeface="-apple-system"/>
              </a:rPr>
              <a:t>Enano</a:t>
            </a:r>
            <a:r>
              <a:rPr lang="en-US" b="0" i="0" dirty="0">
                <a:effectLst/>
                <a:latin typeface="-apple-system"/>
              </a:rPr>
              <a:t>, 2019). According to the survey report, just 36% of respondents felt completely prepared for disasters, while 33% reported being moderately prepared. The other third of respondents reported to be just minimally or not at all prepared for natural disasters such as typhoons, earthquakes, floods, and landslides. Over nine million Filipinos have been impacted by a natural catastrophe in the previous five years, according to the HHI. However, over 47 percent of respondents indicated they had made no preparations for these disasters. Despite the fact that the majority of respondents claimed to have discussed emergency preparations with family members, the majority do not have "go bags" or emergency bags or even first aid kits, according to the survey.</a:t>
            </a:r>
            <a:endParaRPr lang="en-US" dirty="0"/>
          </a:p>
        </p:txBody>
      </p:sp>
      <p:sp>
        <p:nvSpPr>
          <p:cNvPr id="4" name="Slide Number Placeholder 3"/>
          <p:cNvSpPr>
            <a:spLocks noGrp="1"/>
          </p:cNvSpPr>
          <p:nvPr>
            <p:ph type="sldNum" sz="quarter" idx="5"/>
          </p:nvPr>
        </p:nvSpPr>
        <p:spPr/>
        <p:txBody>
          <a:bodyPr/>
          <a:lstStyle/>
          <a:p>
            <a:fld id="{1E741714-2B22-41F9-AAC3-71E3E135EC64}" type="slidenum">
              <a:rPr lang="en-PH" smtClean="0"/>
              <a:t>5</a:t>
            </a:fld>
            <a:endParaRPr lang="en-PH"/>
          </a:p>
        </p:txBody>
      </p:sp>
    </p:spTree>
    <p:extLst>
      <p:ext uri="{BB962C8B-B14F-4D97-AF65-F5344CB8AC3E}">
        <p14:creationId xmlns:p14="http://schemas.microsoft.com/office/powerpoint/2010/main" val="40986349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apple-system"/>
              </a:rPr>
              <a:t>From the graph above, it can be concluded that most of the municipalities who were greatly affected by Typhoon </a:t>
            </a:r>
            <a:r>
              <a:rPr lang="en-US" b="0" i="0" dirty="0" err="1">
                <a:effectLst/>
                <a:latin typeface="-apple-system"/>
              </a:rPr>
              <a:t>Tisoy</a:t>
            </a:r>
            <a:r>
              <a:rPr lang="en-US" b="0" i="0" dirty="0">
                <a:effectLst/>
                <a:latin typeface="-apple-system"/>
              </a:rPr>
              <a:t> is from Camarines Sur, Bicol Region. These municipalities includes San Jose, </a:t>
            </a:r>
            <a:r>
              <a:rPr lang="en-US" b="0" i="0" dirty="0" err="1">
                <a:effectLst/>
                <a:latin typeface="-apple-system"/>
              </a:rPr>
              <a:t>Sipocol</a:t>
            </a:r>
            <a:r>
              <a:rPr lang="en-US" b="0" i="0" dirty="0">
                <a:effectLst/>
                <a:latin typeface="-apple-system"/>
              </a:rPr>
              <a:t>, </a:t>
            </a:r>
            <a:r>
              <a:rPr lang="en-US" b="0" i="0" dirty="0" err="1">
                <a:effectLst/>
                <a:latin typeface="-apple-system"/>
              </a:rPr>
              <a:t>Sinuma</a:t>
            </a:r>
            <a:r>
              <a:rPr lang="en-US" b="0" i="0" dirty="0">
                <a:effectLst/>
                <a:latin typeface="-apple-system"/>
              </a:rPr>
              <a:t>, and </a:t>
            </a:r>
            <a:r>
              <a:rPr lang="en-US" b="0" i="0" dirty="0" err="1">
                <a:effectLst/>
                <a:latin typeface="-apple-system"/>
              </a:rPr>
              <a:t>Tigaon</a:t>
            </a:r>
            <a:r>
              <a:rPr lang="en-US" b="0" i="0" dirty="0">
                <a:effectLst/>
                <a:latin typeface="-apple-system"/>
              </a:rPr>
              <a:t>.</a:t>
            </a:r>
          </a:p>
          <a:p>
            <a:pPr algn="l"/>
            <a:endParaRPr lang="en-US" b="0" i="0" dirty="0">
              <a:effectLst/>
              <a:latin typeface="-apple-system"/>
            </a:endParaRPr>
          </a:p>
          <a:p>
            <a:pPr algn="l"/>
            <a:r>
              <a:rPr lang="en-US" b="0" i="0" dirty="0">
                <a:effectLst/>
                <a:latin typeface="-apple-system"/>
              </a:rPr>
              <a:t>        In the aftermath of Typhoon </a:t>
            </a:r>
            <a:r>
              <a:rPr lang="en-US" b="0" i="0" dirty="0" err="1">
                <a:effectLst/>
                <a:latin typeface="-apple-system"/>
              </a:rPr>
              <a:t>Tisoy</a:t>
            </a:r>
            <a:r>
              <a:rPr lang="en-US" b="0" i="0" dirty="0">
                <a:effectLst/>
                <a:latin typeface="-apple-system"/>
              </a:rPr>
              <a:t>, the Bicol area (Region 5) was hit particularly severely, with over 1,200,000 people impacted and over 256,000 homes damaged or destroyed. According to 2018 data, 27 percent of Bicol's population lives below the poverty line, and its primary economic activities include fishing and farming. Prior to Typhoon </a:t>
            </a:r>
            <a:r>
              <a:rPr lang="en-US" b="0" i="0" dirty="0" err="1">
                <a:effectLst/>
                <a:latin typeface="-apple-system"/>
              </a:rPr>
              <a:t>Tisoy</a:t>
            </a:r>
            <a:r>
              <a:rPr lang="en-US" b="0" i="0" dirty="0">
                <a:effectLst/>
                <a:latin typeface="-apple-system"/>
              </a:rPr>
              <a:t>, there were significant risks among the affected population, notably among low-income households dwelling in high-risk regions and in buildings built of lightweight materials (Humanitarian Country Team, 2019). The region's geographic location renders it susceptible to natural disasters, and several regions of the region were affected by Typhoon Nina in 2017 and Typhoon Usman in 2018, prompting the communities to create emergency planning and response plans that rely largely on their own resources.</a:t>
            </a:r>
          </a:p>
          <a:p>
            <a:endParaRPr lang="en-US" dirty="0"/>
          </a:p>
        </p:txBody>
      </p:sp>
      <p:sp>
        <p:nvSpPr>
          <p:cNvPr id="4" name="Slide Number Placeholder 3"/>
          <p:cNvSpPr>
            <a:spLocks noGrp="1"/>
          </p:cNvSpPr>
          <p:nvPr>
            <p:ph type="sldNum" sz="quarter" idx="5"/>
          </p:nvPr>
        </p:nvSpPr>
        <p:spPr/>
        <p:txBody>
          <a:bodyPr/>
          <a:lstStyle/>
          <a:p>
            <a:fld id="{1E741714-2B22-41F9-AAC3-71E3E135EC64}" type="slidenum">
              <a:rPr lang="en-PH" smtClean="0"/>
              <a:t>6</a:t>
            </a:fld>
            <a:endParaRPr lang="en-PH"/>
          </a:p>
        </p:txBody>
      </p:sp>
    </p:spTree>
    <p:extLst>
      <p:ext uri="{BB962C8B-B14F-4D97-AF65-F5344CB8AC3E}">
        <p14:creationId xmlns:p14="http://schemas.microsoft.com/office/powerpoint/2010/main" val="7955823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effectLst/>
                <a:latin typeface="-apple-system"/>
              </a:rPr>
              <a:t>What do these provinces lack in terms of disaster preparedness, particularly for Typhoons?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effectLst/>
                <a:latin typeface="-apple-system"/>
              </a:rPr>
              <a:t>According to the </a:t>
            </a:r>
            <a:r>
              <a:rPr lang="ru-RU" sz="1800" dirty="0">
                <a:effectLst/>
                <a:latin typeface="Calibri" panose="020F0502020204030204" pitchFamily="34" charset="0"/>
                <a:ea typeface="Calibri" panose="020F0502020204030204" pitchFamily="34" charset="0"/>
                <a:cs typeface="Times New Roman" panose="02020603050405020304" pitchFamily="18" charset="0"/>
              </a:rPr>
              <a:t>Policy Brief - Senate Economic Planning Office </a:t>
            </a:r>
            <a:r>
              <a:rPr lang="en-US" b="0" i="0" dirty="0">
                <a:effectLst/>
                <a:latin typeface="-apple-system"/>
              </a:rPr>
              <a:t>(2017), a large proportion of individuals impacted by typhoons are due to the inability of line agencies and LGUs to conduct DRRM responsibilities . The inability of line agencies and LGUs to adopt DRRM responsibilities is an often stated problem in Philippine disaster management. Insufficient personnel, lack of technical expertise and comprehension, limited financial resources, and lack of technology, such as a multi-hazard early warning system, are among the causes. The LGUs lack the technical expertise and resources necessary to fulfill their statutory responsibilities. The DILG-Bureau of Local Government Supervision's 2013 national table assessment on LGU compliance with RA No. 10121 revealed that just 23 percent of LGUs in flood-prone regions are prepared for catastrophes in terms of knowledge, institutional capacity, and coordination.</a:t>
            </a:r>
          </a:p>
          <a:p>
            <a:endParaRPr lang="en-US" dirty="0"/>
          </a:p>
        </p:txBody>
      </p:sp>
      <p:sp>
        <p:nvSpPr>
          <p:cNvPr id="4" name="Slide Number Placeholder 3"/>
          <p:cNvSpPr>
            <a:spLocks noGrp="1"/>
          </p:cNvSpPr>
          <p:nvPr>
            <p:ph type="sldNum" sz="quarter" idx="5"/>
          </p:nvPr>
        </p:nvSpPr>
        <p:spPr/>
        <p:txBody>
          <a:bodyPr/>
          <a:lstStyle/>
          <a:p>
            <a:fld id="{1E741714-2B22-41F9-AAC3-71E3E135EC64}" type="slidenum">
              <a:rPr lang="en-PH" smtClean="0"/>
              <a:t>7</a:t>
            </a:fld>
            <a:endParaRPr lang="en-PH"/>
          </a:p>
        </p:txBody>
      </p:sp>
    </p:spTree>
    <p:extLst>
      <p:ext uri="{BB962C8B-B14F-4D97-AF65-F5344CB8AC3E}">
        <p14:creationId xmlns:p14="http://schemas.microsoft.com/office/powerpoint/2010/main" val="39647981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741714-2B22-41F9-AAC3-71E3E135EC64}" type="slidenum">
              <a:rPr lang="en-PH" smtClean="0"/>
              <a:t>8</a:t>
            </a:fld>
            <a:endParaRPr lang="en-PH"/>
          </a:p>
        </p:txBody>
      </p:sp>
    </p:spTree>
    <p:extLst>
      <p:ext uri="{BB962C8B-B14F-4D97-AF65-F5344CB8AC3E}">
        <p14:creationId xmlns:p14="http://schemas.microsoft.com/office/powerpoint/2010/main" val="41959285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Leyte is weak in </a:t>
            </a:r>
            <a:r>
              <a:rPr lang="en-US" sz="2800" b="0" i="0" dirty="0">
                <a:effectLst/>
                <a:latin typeface="-apple-system"/>
              </a:rPr>
              <a:t>data banking and community preparation, which caused the massive number of affected individuals to their province.</a:t>
            </a:r>
          </a:p>
          <a:p>
            <a:endParaRPr lang="en-US" sz="2800" b="0" i="0" dirty="0">
              <a:effectLst/>
              <a:latin typeface="-apple-system"/>
            </a:endParaRPr>
          </a:p>
          <a:p>
            <a:r>
              <a:rPr lang="en-US" b="0" i="0" dirty="0">
                <a:effectLst/>
                <a:latin typeface="-apple-system"/>
              </a:rPr>
              <a:t>   According to Therese Mae </a:t>
            </a:r>
            <a:r>
              <a:rPr lang="en-US" b="0" i="0" dirty="0" err="1">
                <a:effectLst/>
                <a:latin typeface="-apple-system"/>
              </a:rPr>
              <a:t>Auman</a:t>
            </a:r>
            <a:r>
              <a:rPr lang="en-US" b="0" i="0" dirty="0">
                <a:effectLst/>
                <a:latin typeface="-apple-system"/>
              </a:rPr>
              <a:t>, as reported by the Asian Institute of Management (n.d.), Western Visayas, including Leyte, were severely weak in two important areas: data banking and community preparation. She saw that local administrations struggled to retain systematic data and records on prior disasters. Local Government Units in her area of responsibility do not have a database with information about prior catastrophes from which they may quickly acquire and use the material when drafting local plans. There is no progress in limiting property loss or potential deaths as a result of a community's experience with damaging storms due to the absence of data storage, which increases the likelihood that history will repeat again. The lack of community preparedness was mostly a communication issue. While populations were educated and supplied with information about evacuating as crises unfolded, execution remained a constant obstacle. There were no planned evacuation plans in place to rapidly and efficiently mobilize neighborhood people. Communities are informed of the dangers in their region, and several drills have already been done. However, according to </a:t>
            </a:r>
            <a:r>
              <a:rPr lang="en-US" b="0" i="0" dirty="0" err="1">
                <a:effectLst/>
                <a:latin typeface="-apple-system"/>
              </a:rPr>
              <a:t>Auman</a:t>
            </a:r>
            <a:r>
              <a:rPr lang="en-US" b="0" i="0" dirty="0">
                <a:effectLst/>
                <a:latin typeface="-apple-system"/>
              </a:rPr>
              <a:t>, once a calamity hits, everyone scrambles.</a:t>
            </a:r>
            <a:endParaRPr lang="en-US" dirty="0"/>
          </a:p>
        </p:txBody>
      </p:sp>
      <p:sp>
        <p:nvSpPr>
          <p:cNvPr id="4" name="Slide Number Placeholder 3"/>
          <p:cNvSpPr>
            <a:spLocks noGrp="1"/>
          </p:cNvSpPr>
          <p:nvPr>
            <p:ph type="sldNum" sz="quarter" idx="5"/>
          </p:nvPr>
        </p:nvSpPr>
        <p:spPr/>
        <p:txBody>
          <a:bodyPr/>
          <a:lstStyle/>
          <a:p>
            <a:fld id="{1E741714-2B22-41F9-AAC3-71E3E135EC64}" type="slidenum">
              <a:rPr lang="en-PH" smtClean="0"/>
              <a:t>9</a:t>
            </a:fld>
            <a:endParaRPr lang="en-PH"/>
          </a:p>
        </p:txBody>
      </p:sp>
    </p:spTree>
    <p:extLst>
      <p:ext uri="{BB962C8B-B14F-4D97-AF65-F5344CB8AC3E}">
        <p14:creationId xmlns:p14="http://schemas.microsoft.com/office/powerpoint/2010/main" val="2677818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CITY OF ROXAS (CAPITAL) 168580.0 </a:t>
            </a:r>
          </a:p>
          <a:p>
            <a:r>
              <a:rPr lang="en-US" dirty="0"/>
              <a:t>Daraga (Locsin) 126595.0 </a:t>
            </a:r>
          </a:p>
          <a:p>
            <a:r>
              <a:rPr lang="en-US" dirty="0"/>
              <a:t>CITY OF CATBALOGAN (CAPITAL) 122572.0</a:t>
            </a:r>
          </a:p>
          <a:p>
            <a:r>
              <a:rPr lang="en-US" dirty="0"/>
              <a:t>CITY OF TACLOBAN (CAPITAL) 119918.0 </a:t>
            </a:r>
          </a:p>
          <a:p>
            <a:r>
              <a:rPr lang="en-US" dirty="0" err="1"/>
              <a:t>Catarman</a:t>
            </a:r>
            <a:r>
              <a:rPr lang="en-US" dirty="0"/>
              <a:t> (capital) 106424.0</a:t>
            </a:r>
          </a:p>
          <a:p>
            <a:endParaRPr lang="en-US" dirty="0"/>
          </a:p>
          <a:p>
            <a:r>
              <a:rPr lang="en-US" b="0" i="0" dirty="0">
                <a:effectLst/>
                <a:latin typeface="-apple-system"/>
              </a:rPr>
              <a:t>The ineffective execution of rules and regulations in these municipalities contributed to their severe typhoon damage. In low-lying and high-risk regions, a proliferation of establishments and informal settlers has resulted from a lack of administration and lax implementation of disaster-related rules (no building zones). According to the 2009 Annual Report of the Global Facility for Disaster Reduction and Recovery (GFDRR), as stated by Policy Brief - Senate Economic Planning Office (2017), several constructions do not comply with the Building Code and Environmental Compliance Certificates (ECCs). In certain local government units, building regulations and standards are weakened to minimize construction costs. In disaster-prone locations, a lack of control in the construction of buildings and other physical structures contributes to an increase in community risk.</a:t>
            </a:r>
            <a:endParaRPr lang="en-US" dirty="0"/>
          </a:p>
        </p:txBody>
      </p:sp>
      <p:sp>
        <p:nvSpPr>
          <p:cNvPr id="4" name="Slide Number Placeholder 3"/>
          <p:cNvSpPr>
            <a:spLocks noGrp="1"/>
          </p:cNvSpPr>
          <p:nvPr>
            <p:ph type="sldNum" sz="quarter" idx="5"/>
          </p:nvPr>
        </p:nvSpPr>
        <p:spPr/>
        <p:txBody>
          <a:bodyPr/>
          <a:lstStyle/>
          <a:p>
            <a:fld id="{1E741714-2B22-41F9-AAC3-71E3E135EC64}" type="slidenum">
              <a:rPr lang="en-PH" smtClean="0"/>
              <a:t>10</a:t>
            </a:fld>
            <a:endParaRPr lang="en-PH"/>
          </a:p>
        </p:txBody>
      </p:sp>
    </p:spTree>
    <p:extLst>
      <p:ext uri="{BB962C8B-B14F-4D97-AF65-F5344CB8AC3E}">
        <p14:creationId xmlns:p14="http://schemas.microsoft.com/office/powerpoint/2010/main" val="2375091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For the year 2000-2021,  a total of 146 hurricanes were being recorded that hit the whole American continents, having Hurricane Katrina, Harvey, Maria, Irma, and Ida as top 5 strongest hurricanes in that timeline in terms of the total damage. </a:t>
            </a:r>
          </a:p>
          <a:p>
            <a:br>
              <a:rPr lang="en-US" b="0" dirty="0">
                <a:solidFill>
                  <a:srgbClr val="000000"/>
                </a:solidFill>
                <a:effectLst/>
                <a:latin typeface="Consolas" panose="020B0609020204030204" pitchFamily="49" charset="0"/>
              </a:rPr>
            </a:b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To determine the mitigation plans of affected countries that may help in formulating new mitigation plan for the Philippines, our group decided to look at the countries ranking with the :</a:t>
            </a:r>
          </a:p>
          <a:p>
            <a:r>
              <a:rPr lang="en-US" b="0" dirty="0">
                <a:solidFill>
                  <a:srgbClr val="000000"/>
                </a:solidFill>
                <a:effectLst/>
                <a:latin typeface="Consolas" panose="020B0609020204030204" pitchFamily="49" charset="0"/>
              </a:rPr>
              <a:t>-highest number of total affected individuals</a:t>
            </a:r>
          </a:p>
          <a:p>
            <a:r>
              <a:rPr lang="en-US" b="0" dirty="0">
                <a:solidFill>
                  <a:srgbClr val="000000"/>
                </a:solidFill>
                <a:effectLst/>
                <a:latin typeface="Consolas" panose="020B0609020204030204" pitchFamily="49" charset="0"/>
              </a:rPr>
              <a:t>-lowest total deaths</a:t>
            </a:r>
          </a:p>
          <a:p>
            <a:r>
              <a:rPr lang="en-US" b="0" dirty="0">
                <a:solidFill>
                  <a:srgbClr val="000000"/>
                </a:solidFill>
                <a:effectLst/>
                <a:latin typeface="Consolas" panose="020B0609020204030204" pitchFamily="49" charset="0"/>
              </a:rPr>
              <a:t>-and lowest total cost of damage.</a:t>
            </a:r>
          </a:p>
          <a:p>
            <a:br>
              <a:rPr lang="en-US" b="0" dirty="0">
                <a:solidFill>
                  <a:srgbClr val="000000"/>
                </a:solidFill>
                <a:effectLst/>
                <a:latin typeface="Consolas" panose="020B0609020204030204" pitchFamily="49" charset="0"/>
              </a:rPr>
            </a:b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The United States is adept at coping with storms on the continent after they have struck. America is significantly more prepared for storms now than it was in 2005, when Hurricane Katrina struck (The Economists, 2018). Thus, the Philippine government should examine the methods and structures it employs to further enhance our response to and mitigation of typhoons.</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a:p>
            <a:endParaRPr lang="en-US" dirty="0"/>
          </a:p>
        </p:txBody>
      </p:sp>
      <p:sp>
        <p:nvSpPr>
          <p:cNvPr id="4" name="Slide Number Placeholder 3"/>
          <p:cNvSpPr>
            <a:spLocks noGrp="1"/>
          </p:cNvSpPr>
          <p:nvPr>
            <p:ph type="sldNum" sz="quarter" idx="5"/>
          </p:nvPr>
        </p:nvSpPr>
        <p:spPr/>
        <p:txBody>
          <a:bodyPr/>
          <a:lstStyle/>
          <a:p>
            <a:fld id="{1E741714-2B22-41F9-AAC3-71E3E135EC64}" type="slidenum">
              <a:rPr lang="en-PH" smtClean="0"/>
              <a:t>11</a:t>
            </a:fld>
            <a:endParaRPr lang="en-PH"/>
          </a:p>
        </p:txBody>
      </p:sp>
    </p:spTree>
    <p:extLst>
      <p:ext uri="{BB962C8B-B14F-4D97-AF65-F5344CB8AC3E}">
        <p14:creationId xmlns:p14="http://schemas.microsoft.com/office/powerpoint/2010/main" val="38091012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6/9/2022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8000" b="1" i="0">
                <a:solidFill>
                  <a:srgbClr val="111B1D"/>
                </a:solidFill>
                <a:latin typeface="Verdana" panose="020B0604030504040204"/>
                <a:cs typeface="Verdana" panose="020B0604030504040204"/>
              </a:defRPr>
            </a:lvl1pPr>
          </a:lstStyle>
          <a:p>
            <a:endParaRPr/>
          </a:p>
        </p:txBody>
      </p:sp>
      <p:sp>
        <p:nvSpPr>
          <p:cNvPr id="3" name="Holder 3"/>
          <p:cNvSpPr>
            <a:spLocks noGrp="1"/>
          </p:cNvSpPr>
          <p:nvPr>
            <p:ph type="body" idx="1"/>
          </p:nvPr>
        </p:nvSpPr>
        <p:spPr/>
        <p:txBody>
          <a:bodyPr lIns="0" tIns="0" rIns="0" bIns="0"/>
          <a:lstStyle>
            <a:lvl1pPr>
              <a:defRPr sz="8000" b="1" i="0">
                <a:solidFill>
                  <a:srgbClr val="111B1D"/>
                </a:solidFill>
                <a:latin typeface="Verdana" panose="020B0604030504040204"/>
                <a:cs typeface="Verdana" panose="020B0604030504040204"/>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6/9/2022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8000" b="1" i="0">
                <a:solidFill>
                  <a:srgbClr val="111B1D"/>
                </a:solidFill>
                <a:latin typeface="Verdana" panose="020B0604030504040204"/>
                <a:cs typeface="Verdana" panose="020B0604030504040204"/>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6/9/2022</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8000" b="1" i="0">
                <a:solidFill>
                  <a:srgbClr val="111B1D"/>
                </a:solidFill>
                <a:latin typeface="Verdana" panose="020B0604030504040204"/>
                <a:cs typeface="Verdana" panose="020B0604030504040204"/>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6/9/2022</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6/9/2022</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724296" y="2136878"/>
            <a:ext cx="9523095" cy="3473450"/>
          </a:xfrm>
          <a:prstGeom prst="rect">
            <a:avLst/>
          </a:prstGeom>
        </p:spPr>
        <p:txBody>
          <a:bodyPr wrap="square" lIns="0" tIns="0" rIns="0" bIns="0">
            <a:spAutoFit/>
          </a:bodyPr>
          <a:lstStyle>
            <a:lvl1pPr>
              <a:defRPr sz="8000" b="1" i="0">
                <a:solidFill>
                  <a:srgbClr val="111B1D"/>
                </a:solidFill>
                <a:latin typeface="Verdana" panose="020B0604030504040204"/>
                <a:cs typeface="Verdana" panose="020B0604030504040204"/>
              </a:defRPr>
            </a:lvl1pPr>
          </a:lstStyle>
          <a:p>
            <a:endParaRPr/>
          </a:p>
        </p:txBody>
      </p:sp>
      <p:sp>
        <p:nvSpPr>
          <p:cNvPr id="3" name="Holder 3"/>
          <p:cNvSpPr>
            <a:spLocks noGrp="1"/>
          </p:cNvSpPr>
          <p:nvPr>
            <p:ph type="body" idx="1"/>
          </p:nvPr>
        </p:nvSpPr>
        <p:spPr>
          <a:xfrm>
            <a:off x="1724296" y="2136878"/>
            <a:ext cx="9523095" cy="3473450"/>
          </a:xfrm>
          <a:prstGeom prst="rect">
            <a:avLst/>
          </a:prstGeom>
        </p:spPr>
        <p:txBody>
          <a:bodyPr wrap="square" lIns="0" tIns="0" rIns="0" bIns="0">
            <a:spAutoFit/>
          </a:bodyPr>
          <a:lstStyle>
            <a:lvl1pPr>
              <a:defRPr sz="8000" b="1" i="0">
                <a:solidFill>
                  <a:srgbClr val="111B1D"/>
                </a:solidFill>
                <a:latin typeface="Verdana" panose="020B0604030504040204"/>
                <a:cs typeface="Verdana" panose="020B0604030504040204"/>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6/9/2022</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26.png"/><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28.png"/><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30.png"/><Relationship Id="rId4" Type="http://schemas.openxmlformats.org/officeDocument/2006/relationships/image" Target="../media/image29.png"/></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microsoft.com/office/2007/relationships/hdphoto" Target="../media/hdphoto1.wdp"/><Relationship Id="rId5" Type="http://schemas.openxmlformats.org/officeDocument/2006/relationships/image" Target="../media/image35.png"/><Relationship Id="rId4" Type="http://schemas.openxmlformats.org/officeDocument/2006/relationships/image" Target="../media/image34.png"/></Relationships>
</file>

<file path=ppt/slides/_rels/slide1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37.png"/></Relationships>
</file>

<file path=ppt/slides/_rels/slide1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39.png"/></Relationships>
</file>

<file path=ppt/slides/_rels/slide19.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image" Target="../media/image40.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1.jpeg"/><Relationship Id="rId7" Type="http://schemas.openxmlformats.org/officeDocument/2006/relationships/image" Target="../media/image45.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44.jpg"/><Relationship Id="rId5" Type="http://schemas.openxmlformats.org/officeDocument/2006/relationships/image" Target="../media/image43.jpg"/><Relationship Id="rId4" Type="http://schemas.openxmlformats.org/officeDocument/2006/relationships/image" Target="../media/image42.jpe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10.jp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13.jpeg"/><Relationship Id="rId2" Type="http://schemas.openxmlformats.org/officeDocument/2006/relationships/slideLayout" Target="../slideLayouts/slideLayout3.xml"/><Relationship Id="rId1" Type="http://schemas.openxmlformats.org/officeDocument/2006/relationships/video" Target="https://www.youtube.com/embed/bov3Dy65WTQ?feature=oembed" TargetMode="Externa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20.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b="2158"/>
          <a:stretch>
            <a:fillRect/>
          </a:stretch>
        </p:blipFill>
        <p:spPr>
          <a:xfrm rot="16200000">
            <a:off x="6781799" y="-7451547"/>
            <a:ext cx="4724399" cy="18288000"/>
          </a:xfrm>
          <a:prstGeom prst="rect">
            <a:avLst/>
          </a:prstGeom>
          <a:solidFill>
            <a:schemeClr val="bg1"/>
          </a:solidFill>
          <a:ln>
            <a:solidFill>
              <a:srgbClr val="FFFFFF"/>
            </a:solidFill>
          </a:ln>
          <a:effectLst>
            <a:reflection blurRad="6350" stA="53000" endPos="55000" dir="5400000" sy="-100000" algn="bl" rotWithShape="0"/>
          </a:effectLst>
        </p:spPr>
      </p:pic>
      <p:sp>
        <p:nvSpPr>
          <p:cNvPr id="6" name="object 6"/>
          <p:cNvSpPr txBox="1">
            <a:spLocks noGrp="1"/>
          </p:cNvSpPr>
          <p:nvPr>
            <p:ph type="title"/>
          </p:nvPr>
        </p:nvSpPr>
        <p:spPr>
          <a:xfrm>
            <a:off x="-305938" y="4401630"/>
            <a:ext cx="18441537" cy="1483740"/>
          </a:xfrm>
          <a:prstGeom prst="rect">
            <a:avLst/>
          </a:prstGeom>
        </p:spPr>
        <p:txBody>
          <a:bodyPr vert="horz" wrap="square" lIns="0" tIns="128270" rIns="0" bIns="0" rtlCol="0">
            <a:spAutoFit/>
          </a:bodyPr>
          <a:lstStyle/>
          <a:p>
            <a:pPr marL="12700" marR="5080" algn="r">
              <a:spcBef>
                <a:spcPts val="1010"/>
              </a:spcBef>
            </a:pPr>
            <a:r>
              <a:rPr lang="en-PH" sz="4400" spc="300" dirty="0">
                <a:solidFill>
                  <a:schemeClr val="tx1"/>
                </a:solidFill>
                <a:latin typeface="Times New Roman" panose="02020603050405020304" pitchFamily="18" charset="0"/>
                <a:cs typeface="Times New Roman" panose="02020603050405020304" pitchFamily="18" charset="0"/>
              </a:rPr>
              <a:t>EDA to Typhoon Mitigation and Response </a:t>
            </a:r>
            <a:br>
              <a:rPr lang="en-PH" sz="4400" spc="300" dirty="0">
                <a:solidFill>
                  <a:schemeClr val="tx1"/>
                </a:solidFill>
                <a:latin typeface="Times New Roman" panose="02020603050405020304" pitchFamily="18" charset="0"/>
                <a:cs typeface="Times New Roman" panose="02020603050405020304" pitchFamily="18" charset="0"/>
              </a:rPr>
            </a:br>
            <a:r>
              <a:rPr lang="en-PH" sz="4400" spc="300" dirty="0">
                <a:solidFill>
                  <a:schemeClr val="tx1"/>
                </a:solidFill>
                <a:latin typeface="Times New Roman" panose="02020603050405020304" pitchFamily="18" charset="0"/>
                <a:cs typeface="Times New Roman" panose="02020603050405020304" pitchFamily="18" charset="0"/>
              </a:rPr>
              <a:t>Framework (TMRF)</a:t>
            </a:r>
            <a:endParaRPr sz="4400" spc="300" dirty="0">
              <a:solidFill>
                <a:schemeClr val="tx1"/>
              </a:solidFill>
              <a:latin typeface="Times New Roman" panose="02020603050405020304" pitchFamily="18" charset="0"/>
              <a:cs typeface="Times New Roman" panose="02020603050405020304" pitchFamily="18" charset="0"/>
            </a:endParaRPr>
          </a:p>
        </p:txBody>
      </p:sp>
      <p:sp>
        <p:nvSpPr>
          <p:cNvPr id="7" name="object 7"/>
          <p:cNvSpPr/>
          <p:nvPr/>
        </p:nvSpPr>
        <p:spPr>
          <a:xfrm>
            <a:off x="12115805" y="752967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F41723"/>
          </a:solidFill>
        </p:spPr>
        <p:txBody>
          <a:bodyPr wrap="square" lIns="0" tIns="0" rIns="0" bIns="0" rtlCol="0"/>
          <a:lstStyle/>
          <a:p>
            <a:endParaRPr/>
          </a:p>
        </p:txBody>
      </p:sp>
      <p:sp>
        <p:nvSpPr>
          <p:cNvPr id="12" name="object 8"/>
          <p:cNvSpPr txBox="1"/>
          <p:nvPr/>
        </p:nvSpPr>
        <p:spPr>
          <a:xfrm>
            <a:off x="13717206" y="7053420"/>
            <a:ext cx="5486400" cy="382156"/>
          </a:xfrm>
          <a:prstGeom prst="rect">
            <a:avLst/>
          </a:prstGeom>
        </p:spPr>
        <p:txBody>
          <a:bodyPr vert="horz" wrap="square" lIns="0" tIns="12700" rIns="0" bIns="0" rtlCol="0">
            <a:spAutoFit/>
          </a:bodyPr>
          <a:lstStyle/>
          <a:p>
            <a:pPr marL="12700">
              <a:lnSpc>
                <a:spcPct val="100000"/>
              </a:lnSpc>
              <a:spcBef>
                <a:spcPts val="100"/>
              </a:spcBef>
            </a:pPr>
            <a:r>
              <a:rPr lang="en-PH" sz="2400" b="1" spc="185" dirty="0">
                <a:solidFill>
                  <a:srgbClr val="111B1D"/>
                </a:solidFill>
                <a:latin typeface="Tahoma" panose="020B0604030504040204"/>
                <a:cs typeface="Tahoma" panose="020B0604030504040204"/>
              </a:rPr>
              <a:t>TEAM TYPHOON ANALYST</a:t>
            </a:r>
            <a:endParaRPr sz="2400" dirty="0">
              <a:latin typeface="Tahoma" panose="020B0604030504040204"/>
              <a:cs typeface="Tahoma" panose="020B0604030504040204"/>
            </a:endParaRPr>
          </a:p>
        </p:txBody>
      </p:sp>
      <p:sp>
        <p:nvSpPr>
          <p:cNvPr id="14" name="object 7"/>
          <p:cNvSpPr txBox="1"/>
          <p:nvPr/>
        </p:nvSpPr>
        <p:spPr>
          <a:xfrm>
            <a:off x="12115805" y="7098430"/>
            <a:ext cx="2019364" cy="289823"/>
          </a:xfrm>
          <a:prstGeom prst="rect">
            <a:avLst/>
          </a:prstGeom>
        </p:spPr>
        <p:txBody>
          <a:bodyPr vert="horz" wrap="square" lIns="0" tIns="12700" rIns="0" bIns="0" rtlCol="0">
            <a:spAutoFit/>
          </a:bodyPr>
          <a:lstStyle/>
          <a:p>
            <a:pPr marL="12700">
              <a:lnSpc>
                <a:spcPct val="100000"/>
              </a:lnSpc>
              <a:spcBef>
                <a:spcPts val="100"/>
              </a:spcBef>
            </a:pPr>
            <a:r>
              <a:rPr spc="135" dirty="0">
                <a:solidFill>
                  <a:srgbClr val="111B1D"/>
                </a:solidFill>
                <a:latin typeface="Verdana" panose="020B0604030504040204"/>
                <a:cs typeface="Verdana" panose="020B0604030504040204"/>
              </a:rPr>
              <a:t>P</a:t>
            </a:r>
            <a:r>
              <a:rPr spc="-140" dirty="0">
                <a:solidFill>
                  <a:srgbClr val="111B1D"/>
                </a:solidFill>
                <a:latin typeface="Verdana" panose="020B0604030504040204"/>
                <a:cs typeface="Verdana" panose="020B0604030504040204"/>
              </a:rPr>
              <a:t>r</a:t>
            </a:r>
            <a:r>
              <a:rPr spc="-105" dirty="0">
                <a:solidFill>
                  <a:srgbClr val="111B1D"/>
                </a:solidFill>
                <a:latin typeface="Verdana" panose="020B0604030504040204"/>
                <a:cs typeface="Verdana" panose="020B0604030504040204"/>
              </a:rPr>
              <a:t>e</a:t>
            </a:r>
            <a:r>
              <a:rPr spc="-40" dirty="0">
                <a:solidFill>
                  <a:srgbClr val="111B1D"/>
                </a:solidFill>
                <a:latin typeface="Verdana" panose="020B0604030504040204"/>
                <a:cs typeface="Verdana" panose="020B0604030504040204"/>
              </a:rPr>
              <a:t>s</a:t>
            </a:r>
            <a:r>
              <a:rPr spc="-105" dirty="0">
                <a:solidFill>
                  <a:srgbClr val="111B1D"/>
                </a:solidFill>
                <a:latin typeface="Verdana" panose="020B0604030504040204"/>
                <a:cs typeface="Verdana" panose="020B0604030504040204"/>
              </a:rPr>
              <a:t>e</a:t>
            </a:r>
            <a:r>
              <a:rPr spc="-95" dirty="0">
                <a:solidFill>
                  <a:srgbClr val="111B1D"/>
                </a:solidFill>
                <a:latin typeface="Verdana" panose="020B0604030504040204"/>
                <a:cs typeface="Verdana" panose="020B0604030504040204"/>
              </a:rPr>
              <a:t>n</a:t>
            </a:r>
            <a:r>
              <a:rPr spc="-90" dirty="0">
                <a:solidFill>
                  <a:srgbClr val="111B1D"/>
                </a:solidFill>
                <a:latin typeface="Verdana" panose="020B0604030504040204"/>
                <a:cs typeface="Verdana" panose="020B0604030504040204"/>
              </a:rPr>
              <a:t>t</a:t>
            </a:r>
            <a:r>
              <a:rPr spc="-105" dirty="0">
                <a:solidFill>
                  <a:srgbClr val="111B1D"/>
                </a:solidFill>
                <a:latin typeface="Verdana" panose="020B0604030504040204"/>
                <a:cs typeface="Verdana" panose="020B0604030504040204"/>
              </a:rPr>
              <a:t>e</a:t>
            </a:r>
            <a:r>
              <a:rPr spc="-60" dirty="0">
                <a:solidFill>
                  <a:srgbClr val="111B1D"/>
                </a:solidFill>
                <a:latin typeface="Verdana" panose="020B0604030504040204"/>
                <a:cs typeface="Verdana" panose="020B0604030504040204"/>
              </a:rPr>
              <a:t>d</a:t>
            </a:r>
            <a:r>
              <a:rPr spc="-170" dirty="0">
                <a:solidFill>
                  <a:srgbClr val="111B1D"/>
                </a:solidFill>
                <a:latin typeface="Verdana" panose="020B0604030504040204"/>
                <a:cs typeface="Verdana" panose="020B0604030504040204"/>
              </a:rPr>
              <a:t> </a:t>
            </a:r>
            <a:r>
              <a:rPr spc="-40" dirty="0">
                <a:solidFill>
                  <a:srgbClr val="111B1D"/>
                </a:solidFill>
                <a:latin typeface="Verdana" panose="020B0604030504040204"/>
                <a:cs typeface="Verdana" panose="020B0604030504040204"/>
              </a:rPr>
              <a:t>b</a:t>
            </a:r>
            <a:r>
              <a:rPr spc="-150" dirty="0">
                <a:solidFill>
                  <a:srgbClr val="111B1D"/>
                </a:solidFill>
                <a:latin typeface="Verdana" panose="020B0604030504040204"/>
                <a:cs typeface="Verdana" panose="020B0604030504040204"/>
              </a:rPr>
              <a:t>y</a:t>
            </a:r>
            <a:r>
              <a:rPr lang="en-PH" spc="-150" dirty="0">
                <a:solidFill>
                  <a:srgbClr val="111B1D"/>
                </a:solidFill>
                <a:latin typeface="Verdana" panose="020B0604030504040204"/>
                <a:cs typeface="Verdana" panose="020B0604030504040204"/>
              </a:rPr>
              <a:t>:</a:t>
            </a:r>
            <a:endParaRPr dirty="0">
              <a:latin typeface="Verdana" panose="020B0604030504040204"/>
              <a:cs typeface="Verdana" panose="020B0604030504040204"/>
            </a:endParaRPr>
          </a:p>
        </p:txBody>
      </p:sp>
      <p:sp>
        <p:nvSpPr>
          <p:cNvPr id="16" name="object 9"/>
          <p:cNvSpPr txBox="1"/>
          <p:nvPr/>
        </p:nvSpPr>
        <p:spPr>
          <a:xfrm>
            <a:off x="12115800" y="7658100"/>
            <a:ext cx="2971810" cy="1443024"/>
          </a:xfrm>
          <a:prstGeom prst="rect">
            <a:avLst/>
          </a:prstGeom>
        </p:spPr>
        <p:txBody>
          <a:bodyPr vert="horz" wrap="square" lIns="0" tIns="12700" rIns="0" bIns="0" rtlCol="0">
            <a:spAutoFit/>
          </a:bodyPr>
          <a:lstStyle/>
          <a:p>
            <a:pPr marL="12700" marR="5080">
              <a:lnSpc>
                <a:spcPct val="122000"/>
              </a:lnSpc>
              <a:spcBef>
                <a:spcPts val="100"/>
              </a:spcBef>
            </a:pPr>
            <a:r>
              <a:rPr lang="en-PH" sz="1900" spc="-50" dirty="0">
                <a:solidFill>
                  <a:srgbClr val="111B1D"/>
                </a:solidFill>
                <a:latin typeface="Century Gothic" panose="020B0502020202020204" pitchFamily="34" charset="0"/>
                <a:cs typeface="Times New Roman" panose="02020603050405020304" pitchFamily="18" charset="0"/>
              </a:rPr>
              <a:t>Alvaro, Gabriel </a:t>
            </a:r>
            <a:r>
              <a:rPr lang="en-PH" sz="1900" spc="-50" dirty="0" err="1">
                <a:solidFill>
                  <a:srgbClr val="111B1D"/>
                </a:solidFill>
                <a:latin typeface="Century Gothic" panose="020B0502020202020204" pitchFamily="34" charset="0"/>
                <a:cs typeface="Times New Roman" panose="02020603050405020304" pitchFamily="18" charset="0"/>
              </a:rPr>
              <a:t>Edrian</a:t>
            </a:r>
            <a:endParaRPr lang="en-PH" sz="1900" spc="-50" dirty="0">
              <a:solidFill>
                <a:srgbClr val="111B1D"/>
              </a:solidFill>
              <a:latin typeface="Century Gothic" panose="020B0502020202020204" pitchFamily="34" charset="0"/>
              <a:cs typeface="Times New Roman" panose="02020603050405020304" pitchFamily="18" charset="0"/>
            </a:endParaRPr>
          </a:p>
          <a:p>
            <a:pPr marL="12700" marR="5080">
              <a:lnSpc>
                <a:spcPct val="122000"/>
              </a:lnSpc>
              <a:spcBef>
                <a:spcPts val="100"/>
              </a:spcBef>
            </a:pPr>
            <a:r>
              <a:rPr lang="en-PH" sz="1900" spc="-50" dirty="0" err="1">
                <a:solidFill>
                  <a:srgbClr val="111B1D"/>
                </a:solidFill>
                <a:latin typeface="Century Gothic" panose="020B0502020202020204" pitchFamily="34" charset="0"/>
                <a:cs typeface="Times New Roman" panose="02020603050405020304" pitchFamily="18" charset="0"/>
              </a:rPr>
              <a:t>Palis</a:t>
            </a:r>
            <a:r>
              <a:rPr lang="en-PH" sz="1900" spc="-50" dirty="0">
                <a:solidFill>
                  <a:srgbClr val="111B1D"/>
                </a:solidFill>
                <a:latin typeface="Century Gothic" panose="020B0502020202020204" pitchFamily="34" charset="0"/>
                <a:cs typeface="Times New Roman" panose="02020603050405020304" pitchFamily="18" charset="0"/>
              </a:rPr>
              <a:t>, John Arthur </a:t>
            </a:r>
          </a:p>
          <a:p>
            <a:pPr marL="12700" marR="5080">
              <a:lnSpc>
                <a:spcPct val="122000"/>
              </a:lnSpc>
              <a:spcBef>
                <a:spcPts val="100"/>
              </a:spcBef>
            </a:pPr>
            <a:r>
              <a:rPr lang="en-PH" sz="1900" spc="-50" dirty="0" err="1">
                <a:solidFill>
                  <a:srgbClr val="111B1D"/>
                </a:solidFill>
                <a:latin typeface="Century Gothic" panose="020B0502020202020204" pitchFamily="34" charset="0"/>
                <a:cs typeface="Times New Roman" panose="02020603050405020304" pitchFamily="18" charset="0"/>
              </a:rPr>
              <a:t>Alangilan</a:t>
            </a:r>
            <a:r>
              <a:rPr lang="en-PH" sz="1900" spc="-50" dirty="0">
                <a:solidFill>
                  <a:srgbClr val="111B1D"/>
                </a:solidFill>
                <a:latin typeface="Century Gothic" panose="020B0502020202020204" pitchFamily="34" charset="0"/>
                <a:cs typeface="Times New Roman" panose="02020603050405020304" pitchFamily="18" charset="0"/>
              </a:rPr>
              <a:t>, Christine Joy</a:t>
            </a:r>
          </a:p>
          <a:p>
            <a:pPr marL="12700" marR="5080">
              <a:lnSpc>
                <a:spcPct val="122000"/>
              </a:lnSpc>
              <a:spcBef>
                <a:spcPts val="100"/>
              </a:spcBef>
            </a:pPr>
            <a:r>
              <a:rPr lang="en-PH" sz="1900" spc="-50" dirty="0">
                <a:solidFill>
                  <a:srgbClr val="111B1D"/>
                </a:solidFill>
                <a:latin typeface="Century Gothic" panose="020B0502020202020204" pitchFamily="34" charset="0"/>
                <a:cs typeface="Times New Roman" panose="02020603050405020304" pitchFamily="18" charset="0"/>
              </a:rPr>
              <a:t>Guerra, Marian</a:t>
            </a:r>
            <a:endParaRPr sz="1900" dirty="0">
              <a:latin typeface="Century Gothic" panose="020B050202020202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473F6D50-1AC0-2979-0D71-97D056BBC69F}"/>
              </a:ext>
            </a:extLst>
          </p:cNvPr>
          <p:cNvSpPr txBox="1"/>
          <p:nvPr/>
        </p:nvSpPr>
        <p:spPr>
          <a:xfrm>
            <a:off x="152397" y="190500"/>
            <a:ext cx="17983202" cy="3631763"/>
          </a:xfrm>
          <a:prstGeom prst="rect">
            <a:avLst/>
          </a:prstGeom>
          <a:noFill/>
        </p:spPr>
        <p:txBody>
          <a:bodyPr wrap="square">
            <a:spAutoFit/>
          </a:bodyPr>
          <a:lstStyle/>
          <a:p>
            <a:pPr algn="r"/>
            <a:r>
              <a:rPr lang="en-PH" sz="11500" b="1" spc="-900" dirty="0">
                <a:solidFill>
                  <a:schemeClr val="bg1">
                    <a:lumMod val="95000"/>
                  </a:schemeClr>
                </a:solidFill>
              </a:rPr>
              <a:t>Integration of Global Plans for a Better Typhoon Disaster Response</a:t>
            </a:r>
            <a:endParaRPr lang="en-US" sz="115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object 17"/>
          <p:cNvGrpSpPr/>
          <p:nvPr/>
        </p:nvGrpSpPr>
        <p:grpSpPr>
          <a:xfrm>
            <a:off x="951690" y="1028700"/>
            <a:ext cx="4175760" cy="9258300"/>
            <a:chOff x="951690" y="1028700"/>
            <a:chExt cx="4175760" cy="9258300"/>
          </a:xfrm>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solidFill>
              <a:schemeClr val="bg1"/>
            </a:solid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solidFill>
              <a:srgbClr val="FFFFFF"/>
            </a:solidFill>
          </p:spPr>
          <p:txBody>
            <a:bodyPr wrap="square" lIns="0" tIns="0" rIns="0" bIns="0" rtlCol="0"/>
            <a:lstStyle/>
            <a:p>
              <a:endParaRPr/>
            </a:p>
          </p:txBody>
        </p:sp>
      </p:grpSp>
      <p:pic>
        <p:nvPicPr>
          <p:cNvPr id="20" name="Picture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3201" y="7353300"/>
            <a:ext cx="7398864" cy="2819400"/>
          </a:xfrm>
          <a:prstGeom prst="rect">
            <a:avLst/>
          </a:prstGeom>
          <a:ln w="38100">
            <a:solidFill>
              <a:schemeClr val="tx1"/>
            </a:solidFill>
          </a:ln>
        </p:spPr>
      </p:pic>
      <p:sp>
        <p:nvSpPr>
          <p:cNvPr id="5" name="Rectangle 4"/>
          <p:cNvSpPr/>
          <p:nvPr/>
        </p:nvSpPr>
        <p:spPr>
          <a:xfrm>
            <a:off x="6123710" y="7353300"/>
            <a:ext cx="4087090" cy="28194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a:p>
        </p:txBody>
      </p:sp>
      <p:sp>
        <p:nvSpPr>
          <p:cNvPr id="26" name="TextBox 25">
            <a:extLst>
              <a:ext uri="{FF2B5EF4-FFF2-40B4-BE49-F238E27FC236}">
                <a16:creationId xmlns:a16="http://schemas.microsoft.com/office/drawing/2014/main" id="{90C2F186-8609-2A96-92AF-6193B246510B}"/>
              </a:ext>
            </a:extLst>
          </p:cNvPr>
          <p:cNvSpPr txBox="1"/>
          <p:nvPr/>
        </p:nvSpPr>
        <p:spPr>
          <a:xfrm>
            <a:off x="6477000" y="7657862"/>
            <a:ext cx="3429000" cy="1600438"/>
          </a:xfrm>
          <a:prstGeom prst="rect">
            <a:avLst/>
          </a:prstGeom>
          <a:noFill/>
        </p:spPr>
        <p:txBody>
          <a:bodyPr wrap="square" rtlCol="0">
            <a:spAutoFit/>
          </a:bodyPr>
          <a:lstStyle/>
          <a:p>
            <a:pPr algn="ctr"/>
            <a:r>
              <a:rPr lang="en-US" sz="6600" b="1" dirty="0">
                <a:latin typeface="Century Gothic" panose="020B0502020202020204" pitchFamily="34" charset="0"/>
              </a:rPr>
              <a:t>TOP 5</a:t>
            </a:r>
          </a:p>
          <a:p>
            <a:pPr algn="ctr"/>
            <a:r>
              <a:rPr lang="en-US" sz="3200" b="1" dirty="0">
                <a:latin typeface="Century Gothic" panose="020B0502020202020204" pitchFamily="34" charset="0"/>
              </a:rPr>
              <a:t>MUNICIPALITIES</a:t>
            </a:r>
            <a:endParaRPr lang="en-PH" sz="3200" b="1" dirty="0">
              <a:latin typeface="Century Gothic" panose="020B0502020202020204" pitchFamily="34" charset="0"/>
            </a:endParaRPr>
          </a:p>
        </p:txBody>
      </p:sp>
      <p:sp>
        <p:nvSpPr>
          <p:cNvPr id="27" name="TextBox 26">
            <a:extLst>
              <a:ext uri="{FF2B5EF4-FFF2-40B4-BE49-F238E27FC236}">
                <a16:creationId xmlns:a16="http://schemas.microsoft.com/office/drawing/2014/main" id="{EFA79765-4572-6D9A-F307-38543AF2B78F}"/>
              </a:ext>
            </a:extLst>
          </p:cNvPr>
          <p:cNvSpPr txBox="1"/>
          <p:nvPr/>
        </p:nvSpPr>
        <p:spPr>
          <a:xfrm>
            <a:off x="6553200" y="9186327"/>
            <a:ext cx="3276600" cy="646331"/>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Who had the most affected individuals in the year 2019</a:t>
            </a:r>
            <a:endParaRPr lang="en-PH" sz="3200" b="1" dirty="0">
              <a:latin typeface="Times New Roman" panose="02020603050405020304" pitchFamily="18" charset="0"/>
              <a:cs typeface="Times New Roman" panose="02020603050405020304" pitchFamily="18" charset="0"/>
            </a:endParaRPr>
          </a:p>
        </p:txBody>
      </p:sp>
      <p:pic>
        <p:nvPicPr>
          <p:cNvPr id="21" name="Picture 20">
            <a:extLst>
              <a:ext uri="{FF2B5EF4-FFF2-40B4-BE49-F238E27FC236}">
                <a16:creationId xmlns:a16="http://schemas.microsoft.com/office/drawing/2014/main" id="{9943BB84-C8A3-57DC-730F-808B7AFC266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123709" y="206636"/>
            <a:ext cx="11638355" cy="6994263"/>
          </a:xfrm>
          <a:prstGeom prst="rect">
            <a:avLst/>
          </a:prstGeom>
          <a:ln w="38100">
            <a:solidFill>
              <a:schemeClr val="tx1"/>
            </a:solidFill>
          </a:ln>
        </p:spPr>
      </p:pic>
      <p:sp>
        <p:nvSpPr>
          <p:cNvPr id="22" name="object 3">
            <a:extLst>
              <a:ext uri="{FF2B5EF4-FFF2-40B4-BE49-F238E27FC236}">
                <a16:creationId xmlns:a16="http://schemas.microsoft.com/office/drawing/2014/main" id="{01810231-324C-13BE-2C89-E74F0745886D}"/>
              </a:ext>
            </a:extLst>
          </p:cNvPr>
          <p:cNvSpPr/>
          <p:nvPr/>
        </p:nvSpPr>
        <p:spPr>
          <a:xfrm>
            <a:off x="37234" y="0"/>
            <a:ext cx="5705475" cy="10287000"/>
          </a:xfrm>
          <a:custGeom>
            <a:avLst/>
            <a:gdLst/>
            <a:ahLst/>
            <a:cxnLst/>
            <a:rect l="l" t="t" r="r" b="b"/>
            <a:pathLst>
              <a:path w="5705475" h="10287000">
                <a:moveTo>
                  <a:pt x="5705474" y="10286999"/>
                </a:moveTo>
                <a:lnTo>
                  <a:pt x="0" y="10286999"/>
                </a:lnTo>
                <a:lnTo>
                  <a:pt x="0" y="0"/>
                </a:lnTo>
                <a:lnTo>
                  <a:pt x="5705474" y="0"/>
                </a:lnTo>
                <a:lnTo>
                  <a:pt x="5705474" y="10286999"/>
                </a:lnTo>
                <a:close/>
              </a:path>
            </a:pathLst>
          </a:custGeom>
          <a:solidFill>
            <a:srgbClr val="F41723"/>
          </a:solidFill>
        </p:spPr>
        <p:txBody>
          <a:bodyPr wrap="square" lIns="0" tIns="0" rIns="0" bIns="0" rtlCol="0"/>
          <a:lstStyle/>
          <a:p>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23" name="object 17"/>
          <p:cNvSpPr txBox="1"/>
          <p:nvPr/>
        </p:nvSpPr>
        <p:spPr>
          <a:xfrm rot="5400000">
            <a:off x="1896071" y="2236277"/>
            <a:ext cx="1846659" cy="5279120"/>
          </a:xfrm>
          <a:prstGeom prst="rect">
            <a:avLst/>
          </a:prstGeom>
        </p:spPr>
        <p:txBody>
          <a:bodyPr vert="vert270" wrap="square" lIns="0" tIns="16510" rIns="0" bIns="0" rtlCol="0">
            <a:spAutoFit/>
          </a:bodyPr>
          <a:lstStyle/>
          <a:p>
            <a:pPr marL="12700" algn="ctr">
              <a:lnSpc>
                <a:spcPct val="100000"/>
              </a:lnSpc>
              <a:spcBef>
                <a:spcPts val="130"/>
              </a:spcBef>
            </a:pPr>
            <a:r>
              <a:rPr lang="en-PH" sz="6000" b="1" spc="-70" dirty="0">
                <a:solidFill>
                  <a:schemeClr val="accent4">
                    <a:lumMod val="50000"/>
                  </a:schemeClr>
                </a:solidFill>
                <a:latin typeface="Tahoma" panose="020B0604030504040204"/>
                <a:cs typeface="Tahoma" panose="020B0604030504040204"/>
              </a:rPr>
              <a:t>The American Continent</a:t>
            </a:r>
            <a:endParaRPr sz="6000" dirty="0">
              <a:solidFill>
                <a:schemeClr val="accent4">
                  <a:lumMod val="50000"/>
                </a:schemeClr>
              </a:solidFill>
              <a:latin typeface="Tahoma" panose="020B0604030504040204"/>
              <a:cs typeface="Tahoma" panose="020B0604030504040204"/>
            </a:endParaRPr>
          </a:p>
        </p:txBody>
      </p:sp>
      <p:pic>
        <p:nvPicPr>
          <p:cNvPr id="3074" name="Picture 2" descr="Is United States a Country or Continent? | America Continent?">
            <a:extLst>
              <a:ext uri="{FF2B5EF4-FFF2-40B4-BE49-F238E27FC236}">
                <a16:creationId xmlns:a16="http://schemas.microsoft.com/office/drawing/2014/main" id="{503C091A-90E7-F54E-B743-AC4E4E8E45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58200" y="-22178"/>
            <a:ext cx="7446963" cy="10287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2E1897E-3750-B400-82D2-1E7244B4A68A}"/>
              </a:ext>
            </a:extLst>
          </p:cNvPr>
          <p:cNvSpPr txBox="1"/>
          <p:nvPr/>
        </p:nvSpPr>
        <p:spPr>
          <a:xfrm>
            <a:off x="16154400" y="9410700"/>
            <a:ext cx="1905000" cy="646331"/>
          </a:xfrm>
          <a:prstGeom prst="rect">
            <a:avLst/>
          </a:prstGeom>
          <a:noFill/>
        </p:spPr>
        <p:txBody>
          <a:bodyPr wrap="square" rtlCol="0">
            <a:spAutoFit/>
          </a:bodyPr>
          <a:lstStyle/>
          <a:p>
            <a:r>
              <a:rPr lang="en-US" dirty="0"/>
              <a:t>Source: Maps of World (2021)</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p:nvPr/>
        </p:nvSpPr>
        <p:spPr>
          <a:xfrm>
            <a:off x="3424573" y="9410701"/>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34" name="Rectangle 33"/>
          <p:cNvSpPr/>
          <p:nvPr/>
        </p:nvSpPr>
        <p:spPr>
          <a:xfrm>
            <a:off x="3371752" y="7277100"/>
            <a:ext cx="5671748" cy="2590801"/>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77008" y="7915529"/>
            <a:ext cx="1336164" cy="1336164"/>
          </a:xfrm>
          <a:prstGeom prst="rect">
            <a:avLst/>
          </a:prstGeom>
        </p:spPr>
      </p:pic>
      <p:sp>
        <p:nvSpPr>
          <p:cNvPr id="37" name="TextBox 36"/>
          <p:cNvSpPr txBox="1"/>
          <p:nvPr/>
        </p:nvSpPr>
        <p:spPr>
          <a:xfrm>
            <a:off x="3371752" y="7962901"/>
            <a:ext cx="3909240" cy="1200329"/>
          </a:xfrm>
          <a:prstGeom prst="rect">
            <a:avLst/>
          </a:prstGeom>
          <a:noFill/>
        </p:spPr>
        <p:txBody>
          <a:bodyPr wrap="square" rtlCol="0">
            <a:spAutoFit/>
          </a:bodyPr>
          <a:lstStyle/>
          <a:p>
            <a:pPr algn="r"/>
            <a:r>
              <a:rPr lang="en-US" sz="3600" b="1" dirty="0">
                <a:latin typeface="Tahoma" panose="020B0604030504040204" pitchFamily="34" charset="0"/>
                <a:ea typeface="Tahoma" panose="020B0604030504040204" pitchFamily="34" charset="0"/>
                <a:cs typeface="Tahoma" panose="020B0604030504040204" pitchFamily="34" charset="0"/>
              </a:rPr>
              <a:t>HURRICANE</a:t>
            </a:r>
          </a:p>
          <a:p>
            <a:pPr algn="r"/>
            <a:r>
              <a:rPr lang="en-US" sz="3600" b="1" dirty="0">
                <a:latin typeface="Tahoma" panose="020B0604030504040204" pitchFamily="34" charset="0"/>
                <a:ea typeface="Tahoma" panose="020B0604030504040204" pitchFamily="34" charset="0"/>
                <a:cs typeface="Tahoma" panose="020B0604030504040204" pitchFamily="34" charset="0"/>
              </a:rPr>
              <a:t>IRMA</a:t>
            </a:r>
            <a:endParaRPr lang="en-PH" sz="3600" b="1" dirty="0">
              <a:latin typeface="Tahoma" panose="020B0604030504040204" pitchFamily="34" charset="0"/>
              <a:ea typeface="Tahoma" panose="020B0604030504040204" pitchFamily="34" charset="0"/>
              <a:cs typeface="Tahoma" panose="020B0604030504040204" pitchFamily="34" charset="0"/>
            </a:endParaRPr>
          </a:p>
        </p:txBody>
      </p:sp>
      <p:pic>
        <p:nvPicPr>
          <p:cNvPr id="32" name="Picture 31">
            <a:extLst>
              <a:ext uri="{FF2B5EF4-FFF2-40B4-BE49-F238E27FC236}">
                <a16:creationId xmlns:a16="http://schemas.microsoft.com/office/drawing/2014/main" id="{5C16CAF7-7623-38EB-36E6-CEE8A67EEF99}"/>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90957" y="266702"/>
            <a:ext cx="11653391" cy="6660752"/>
          </a:xfrm>
          <a:prstGeom prst="rect">
            <a:avLst/>
          </a:prstGeom>
          <a:ln w="38100">
            <a:solidFill>
              <a:schemeClr val="tx1"/>
            </a:solidFill>
          </a:ln>
        </p:spPr>
      </p:pic>
      <p:pic>
        <p:nvPicPr>
          <p:cNvPr id="7" name="Picture 6">
            <a:extLst>
              <a:ext uri="{FF2B5EF4-FFF2-40B4-BE49-F238E27FC236}">
                <a16:creationId xmlns:a16="http://schemas.microsoft.com/office/drawing/2014/main" id="{8C5DBC32-8450-FA6C-A596-F1460513B3FB}"/>
              </a:ext>
            </a:extLst>
          </p:cNvPr>
          <p:cNvPicPr>
            <a:picLocks noChangeAspect="1"/>
          </p:cNvPicPr>
          <p:nvPr/>
        </p:nvPicPr>
        <p:blipFill rotWithShape="1">
          <a:blip r:embed="rId5"/>
          <a:srcRect l="8662" t="38148" r="71444" b="33689"/>
          <a:stretch/>
        </p:blipFill>
        <p:spPr>
          <a:xfrm>
            <a:off x="9372600" y="7277100"/>
            <a:ext cx="5671748" cy="259080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774406" y="632941"/>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34" name="Rectangle 33"/>
          <p:cNvSpPr/>
          <p:nvPr/>
        </p:nvSpPr>
        <p:spPr>
          <a:xfrm>
            <a:off x="6095999" y="8343900"/>
            <a:ext cx="6563793" cy="17526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35" name="Rectangle 34"/>
          <p:cNvSpPr/>
          <p:nvPr/>
        </p:nvSpPr>
        <p:spPr>
          <a:xfrm>
            <a:off x="12807252" y="8343900"/>
            <a:ext cx="4961344" cy="17526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15378" y="8681113"/>
            <a:ext cx="1143000" cy="1143000"/>
          </a:xfrm>
          <a:prstGeom prst="rect">
            <a:avLst/>
          </a:prstGeom>
        </p:spPr>
      </p:pic>
      <p:sp>
        <p:nvSpPr>
          <p:cNvPr id="37" name="TextBox 36"/>
          <p:cNvSpPr txBox="1"/>
          <p:nvPr/>
        </p:nvSpPr>
        <p:spPr>
          <a:xfrm>
            <a:off x="6303768" y="8931414"/>
            <a:ext cx="6155957" cy="707886"/>
          </a:xfrm>
          <a:prstGeom prst="rect">
            <a:avLst/>
          </a:prstGeom>
          <a:noFill/>
        </p:spPr>
        <p:txBody>
          <a:bodyPr wrap="square" rtlCol="0">
            <a:spAutoFit/>
          </a:bodyPr>
          <a:lstStyle/>
          <a:p>
            <a:r>
              <a:rPr lang="en-US" sz="4000" b="1" dirty="0">
                <a:latin typeface="Tahoma" panose="020B0604030504040204" pitchFamily="34" charset="0"/>
                <a:ea typeface="Tahoma" panose="020B0604030504040204" pitchFamily="34" charset="0"/>
                <a:cs typeface="Tahoma" panose="020B0604030504040204" pitchFamily="34" charset="0"/>
              </a:rPr>
              <a:t>HURRICANE IRMA</a:t>
            </a:r>
            <a:endParaRPr lang="en-PH" sz="4000" b="1" dirty="0">
              <a:latin typeface="Tahoma" panose="020B0604030504040204" pitchFamily="34" charset="0"/>
              <a:ea typeface="Tahoma" panose="020B0604030504040204" pitchFamily="34" charset="0"/>
              <a:cs typeface="Tahoma" panose="020B0604030504040204" pitchFamily="34" charset="0"/>
            </a:endParaRPr>
          </a:p>
        </p:txBody>
      </p:sp>
      <p:pic>
        <p:nvPicPr>
          <p:cNvPr id="26" name="Picture 25">
            <a:extLst>
              <a:ext uri="{FF2B5EF4-FFF2-40B4-BE49-F238E27FC236}">
                <a16:creationId xmlns:a16="http://schemas.microsoft.com/office/drawing/2014/main" id="{424FBF7D-ABB6-4609-99E2-028C87672DA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115204" y="342900"/>
            <a:ext cx="11653392" cy="7718929"/>
          </a:xfrm>
          <a:prstGeom prst="rect">
            <a:avLst/>
          </a:prstGeom>
          <a:ln w="38100">
            <a:solidFill>
              <a:schemeClr val="tx1"/>
            </a:solidFill>
          </a:ln>
        </p:spPr>
      </p:pic>
      <p:sp>
        <p:nvSpPr>
          <p:cNvPr id="38" name="TextBox 37">
            <a:extLst>
              <a:ext uri="{FF2B5EF4-FFF2-40B4-BE49-F238E27FC236}">
                <a16:creationId xmlns:a16="http://schemas.microsoft.com/office/drawing/2014/main" id="{03E79452-BE2B-607F-895A-7EB59E604505}"/>
              </a:ext>
            </a:extLst>
          </p:cNvPr>
          <p:cNvSpPr txBox="1"/>
          <p:nvPr/>
        </p:nvSpPr>
        <p:spPr>
          <a:xfrm>
            <a:off x="14636760" y="8428715"/>
            <a:ext cx="2115373" cy="1107996"/>
          </a:xfrm>
          <a:prstGeom prst="rect">
            <a:avLst/>
          </a:prstGeom>
          <a:noFill/>
        </p:spPr>
        <p:txBody>
          <a:bodyPr wrap="square" rtlCol="0">
            <a:spAutoFit/>
          </a:bodyPr>
          <a:lstStyle/>
          <a:p>
            <a:r>
              <a:rPr lang="en-US" sz="6600" b="1" dirty="0">
                <a:latin typeface="Tahoma" panose="020B0604030504040204" pitchFamily="34" charset="0"/>
                <a:ea typeface="Tahoma" panose="020B0604030504040204" pitchFamily="34" charset="0"/>
                <a:cs typeface="Tahoma" panose="020B0604030504040204" pitchFamily="34" charset="0"/>
              </a:rPr>
              <a:t>10</a:t>
            </a:r>
            <a:r>
              <a:rPr lang="en-US" sz="6000" b="1" dirty="0">
                <a:latin typeface="Tahoma" panose="020B0604030504040204" pitchFamily="34" charset="0"/>
                <a:ea typeface="Tahoma" panose="020B0604030504040204" pitchFamily="34" charset="0"/>
                <a:cs typeface="Tahoma" panose="020B0604030504040204" pitchFamily="34" charset="0"/>
              </a:rPr>
              <a:t>M</a:t>
            </a:r>
            <a:endParaRPr lang="en-PH" sz="6600" b="1" dirty="0">
              <a:latin typeface="Tahoma" panose="020B0604030504040204" pitchFamily="34" charset="0"/>
              <a:ea typeface="Tahoma" panose="020B0604030504040204" pitchFamily="34" charset="0"/>
              <a:cs typeface="Tahoma" panose="020B0604030504040204" pitchFamily="34" charset="0"/>
            </a:endParaRPr>
          </a:p>
        </p:txBody>
      </p:sp>
      <p:sp>
        <p:nvSpPr>
          <p:cNvPr id="39" name="TextBox 38">
            <a:extLst>
              <a:ext uri="{FF2B5EF4-FFF2-40B4-BE49-F238E27FC236}">
                <a16:creationId xmlns:a16="http://schemas.microsoft.com/office/drawing/2014/main" id="{3F2C6C8E-0218-4A92-1C4D-F4B655829F4D}"/>
              </a:ext>
            </a:extLst>
          </p:cNvPr>
          <p:cNvSpPr txBox="1"/>
          <p:nvPr/>
        </p:nvSpPr>
        <p:spPr>
          <a:xfrm>
            <a:off x="12725400" y="9372906"/>
            <a:ext cx="3822721" cy="646331"/>
          </a:xfrm>
          <a:prstGeom prst="rect">
            <a:avLst/>
          </a:prstGeom>
          <a:noFill/>
        </p:spPr>
        <p:txBody>
          <a:bodyPr wrap="square" rtlCol="0">
            <a:spAutoFit/>
          </a:bodyPr>
          <a:lstStyle/>
          <a:p>
            <a:pPr algn="r"/>
            <a:r>
              <a:rPr lang="en-US" b="1" dirty="0">
                <a:latin typeface="Century Gothic" panose="020B0502020202020204" pitchFamily="34" charset="0"/>
                <a:cs typeface="Times New Roman" panose="02020603050405020304" pitchFamily="18" charset="0"/>
              </a:rPr>
              <a:t>TOTAL AFFECTED PERSON IN CUBA BY THE HURRICANE IRMA</a:t>
            </a:r>
            <a:endParaRPr lang="en-PH" b="1" dirty="0">
              <a:latin typeface="Century Gothic" panose="020B0502020202020204" pitchFamily="34" charset="0"/>
              <a:cs typeface="Times New Roman" panose="02020603050405020304" pitchFamily="18" charset="0"/>
            </a:endParaRPr>
          </a:p>
        </p:txBody>
      </p:sp>
      <p:pic>
        <p:nvPicPr>
          <p:cNvPr id="9" name="Picture 8">
            <a:extLst>
              <a:ext uri="{FF2B5EF4-FFF2-40B4-BE49-F238E27FC236}">
                <a16:creationId xmlns:a16="http://schemas.microsoft.com/office/drawing/2014/main" id="{A60DAD94-8759-83D0-F901-03FD19BC879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6384248" y="8572500"/>
            <a:ext cx="1318741" cy="1318741"/>
          </a:xfrm>
          <a:prstGeom prst="rect">
            <a:avLst/>
          </a:prstGeom>
        </p:spPr>
      </p:pic>
    </p:spTree>
    <p:extLst>
      <p:ext uri="{BB962C8B-B14F-4D97-AF65-F5344CB8AC3E}">
        <p14:creationId xmlns:p14="http://schemas.microsoft.com/office/powerpoint/2010/main" val="21905252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8869" y="-190501"/>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760502" y="474191"/>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sp>
        <p:nvSpPr>
          <p:cNvPr id="34" name="Rectangle 33"/>
          <p:cNvSpPr/>
          <p:nvPr/>
        </p:nvSpPr>
        <p:spPr>
          <a:xfrm>
            <a:off x="6096000" y="7465444"/>
            <a:ext cx="5943600" cy="2631056"/>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59839" y="8208429"/>
            <a:ext cx="1430871" cy="1430871"/>
          </a:xfrm>
          <a:prstGeom prst="rect">
            <a:avLst/>
          </a:prstGeom>
        </p:spPr>
      </p:pic>
      <p:sp>
        <p:nvSpPr>
          <p:cNvPr id="37" name="TextBox 36"/>
          <p:cNvSpPr txBox="1"/>
          <p:nvPr/>
        </p:nvSpPr>
        <p:spPr>
          <a:xfrm>
            <a:off x="6098696" y="8286571"/>
            <a:ext cx="3883504" cy="1200329"/>
          </a:xfrm>
          <a:prstGeom prst="rect">
            <a:avLst/>
          </a:prstGeom>
          <a:noFill/>
        </p:spPr>
        <p:txBody>
          <a:bodyPr wrap="square" rtlCol="0">
            <a:spAutoFit/>
          </a:bodyPr>
          <a:lstStyle/>
          <a:p>
            <a:pPr algn="r"/>
            <a:r>
              <a:rPr lang="en-US" sz="3600" b="1" dirty="0">
                <a:latin typeface="Tahoma" panose="020B0604030504040204" pitchFamily="34" charset="0"/>
                <a:ea typeface="Tahoma" panose="020B0604030504040204" pitchFamily="34" charset="0"/>
                <a:cs typeface="Tahoma" panose="020B0604030504040204" pitchFamily="34" charset="0"/>
              </a:rPr>
              <a:t>HURRICANE</a:t>
            </a:r>
          </a:p>
          <a:p>
            <a:pPr algn="r"/>
            <a:r>
              <a:rPr lang="en-US" sz="3600" b="1" dirty="0">
                <a:latin typeface="Tahoma" panose="020B0604030504040204" pitchFamily="34" charset="0"/>
                <a:ea typeface="Tahoma" panose="020B0604030504040204" pitchFamily="34" charset="0"/>
                <a:cs typeface="Tahoma" panose="020B0604030504040204" pitchFamily="34" charset="0"/>
              </a:rPr>
              <a:t>KATRINA</a:t>
            </a:r>
            <a:endParaRPr lang="en-PH" sz="3600" b="1" dirty="0">
              <a:latin typeface="Tahoma" panose="020B0604030504040204" pitchFamily="34" charset="0"/>
              <a:ea typeface="Tahoma" panose="020B0604030504040204" pitchFamily="34" charset="0"/>
              <a:cs typeface="Tahoma" panose="020B0604030504040204" pitchFamily="34" charset="0"/>
            </a:endParaRPr>
          </a:p>
        </p:txBody>
      </p:sp>
      <p:pic>
        <p:nvPicPr>
          <p:cNvPr id="32" name="Picture 31">
            <a:extLst>
              <a:ext uri="{FF2B5EF4-FFF2-40B4-BE49-F238E27FC236}">
                <a16:creationId xmlns:a16="http://schemas.microsoft.com/office/drawing/2014/main" id="{E8558BFD-C644-C0AB-E58D-05A16656C75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115203" y="477080"/>
            <a:ext cx="11653393" cy="6800020"/>
          </a:xfrm>
          <a:prstGeom prst="rect">
            <a:avLst/>
          </a:prstGeom>
          <a:ln w="38100">
            <a:solidFill>
              <a:schemeClr val="tx1"/>
            </a:solidFill>
          </a:ln>
        </p:spPr>
      </p:pic>
      <p:pic>
        <p:nvPicPr>
          <p:cNvPr id="7" name="Picture 6">
            <a:extLst>
              <a:ext uri="{FF2B5EF4-FFF2-40B4-BE49-F238E27FC236}">
                <a16:creationId xmlns:a16="http://schemas.microsoft.com/office/drawing/2014/main" id="{CCD36ADE-78A9-C808-A85F-20F14D032928}"/>
              </a:ext>
            </a:extLst>
          </p:cNvPr>
          <p:cNvPicPr>
            <a:picLocks noChangeAspect="1"/>
          </p:cNvPicPr>
          <p:nvPr/>
        </p:nvPicPr>
        <p:blipFill rotWithShape="1">
          <a:blip r:embed="rId5"/>
          <a:srcRect l="15417" t="47969" r="60000" b="27747"/>
          <a:stretch/>
        </p:blipFill>
        <p:spPr>
          <a:xfrm>
            <a:off x="12224948" y="7465444"/>
            <a:ext cx="5543648" cy="2631055"/>
          </a:xfrm>
          <a:prstGeom prst="rect">
            <a:avLst/>
          </a:prstGeom>
          <a:ln w="38100">
            <a:solidFill>
              <a:schemeClr val="tx1"/>
            </a:solidFill>
          </a:ln>
        </p:spPr>
      </p:pic>
    </p:spTree>
    <p:extLst>
      <p:ext uri="{BB962C8B-B14F-4D97-AF65-F5344CB8AC3E}">
        <p14:creationId xmlns:p14="http://schemas.microsoft.com/office/powerpoint/2010/main" val="39165031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731520" y="797257"/>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pic>
        <p:nvPicPr>
          <p:cNvPr id="26" name="Picture 25">
            <a:extLst>
              <a:ext uri="{FF2B5EF4-FFF2-40B4-BE49-F238E27FC236}">
                <a16:creationId xmlns:a16="http://schemas.microsoft.com/office/drawing/2014/main" id="{7FA1EC15-E3E0-7A65-CDCE-74BD6FBB06B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19800" y="278305"/>
            <a:ext cx="11928142" cy="7455995"/>
          </a:xfrm>
          <a:prstGeom prst="rect">
            <a:avLst/>
          </a:prstGeom>
          <a:ln w="38100">
            <a:solidFill>
              <a:schemeClr val="tx1"/>
            </a:solidFill>
          </a:ln>
        </p:spPr>
      </p:pic>
      <p:pic>
        <p:nvPicPr>
          <p:cNvPr id="8" name="Picture 7">
            <a:extLst>
              <a:ext uri="{FF2B5EF4-FFF2-40B4-BE49-F238E27FC236}">
                <a16:creationId xmlns:a16="http://schemas.microsoft.com/office/drawing/2014/main" id="{0B65E4D3-73E9-1FCF-5731-1053B6B6DC40}"/>
              </a:ext>
            </a:extLst>
          </p:cNvPr>
          <p:cNvPicPr>
            <a:picLocks noChangeAspect="1"/>
          </p:cNvPicPr>
          <p:nvPr/>
        </p:nvPicPr>
        <p:blipFill rotWithShape="1">
          <a:blip r:embed="rId4"/>
          <a:srcRect l="10299" t="35926" r="67348" b="36726"/>
          <a:stretch/>
        </p:blipFill>
        <p:spPr>
          <a:xfrm>
            <a:off x="11684758" y="7905749"/>
            <a:ext cx="6289342" cy="2149808"/>
          </a:xfrm>
          <a:prstGeom prst="rect">
            <a:avLst/>
          </a:prstGeom>
          <a:ln w="38100">
            <a:solidFill>
              <a:schemeClr val="tx1"/>
            </a:solidFill>
          </a:ln>
        </p:spPr>
      </p:pic>
      <p:sp>
        <p:nvSpPr>
          <p:cNvPr id="37" name="Rectangle 36">
            <a:extLst>
              <a:ext uri="{FF2B5EF4-FFF2-40B4-BE49-F238E27FC236}">
                <a16:creationId xmlns:a16="http://schemas.microsoft.com/office/drawing/2014/main" id="{8C7F6BEA-4426-BA91-BE6C-7E47071F3825}"/>
              </a:ext>
            </a:extLst>
          </p:cNvPr>
          <p:cNvSpPr/>
          <p:nvPr/>
        </p:nvSpPr>
        <p:spPr>
          <a:xfrm>
            <a:off x="5999329" y="7905749"/>
            <a:ext cx="5430671" cy="2157201"/>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38" name="TextBox 37">
            <a:extLst>
              <a:ext uri="{FF2B5EF4-FFF2-40B4-BE49-F238E27FC236}">
                <a16:creationId xmlns:a16="http://schemas.microsoft.com/office/drawing/2014/main" id="{DB797916-154F-53DA-25A8-66EA0B92C0E8}"/>
              </a:ext>
            </a:extLst>
          </p:cNvPr>
          <p:cNvSpPr txBox="1"/>
          <p:nvPr/>
        </p:nvSpPr>
        <p:spPr>
          <a:xfrm>
            <a:off x="6148821" y="7960015"/>
            <a:ext cx="1174729" cy="461665"/>
          </a:xfrm>
          <a:prstGeom prst="rect">
            <a:avLst/>
          </a:prstGeom>
          <a:noFill/>
        </p:spPr>
        <p:txBody>
          <a:bodyPr wrap="square" rtlCol="0">
            <a:spAutoFit/>
          </a:bodyPr>
          <a:lstStyle/>
          <a:p>
            <a:r>
              <a:rPr lang="en-US" sz="2400" dirty="0">
                <a:latin typeface="Tahoma" panose="020B0604030504040204" pitchFamily="34" charset="0"/>
                <a:ea typeface="Tahoma" panose="020B0604030504040204" pitchFamily="34" charset="0"/>
                <a:cs typeface="Tahoma" panose="020B0604030504040204" pitchFamily="34" charset="0"/>
              </a:rPr>
              <a:t>HAITI</a:t>
            </a:r>
            <a:endParaRPr lang="en-PH" sz="2400" dirty="0">
              <a:latin typeface="Tahoma" panose="020B0604030504040204" pitchFamily="34" charset="0"/>
              <a:ea typeface="Tahoma" panose="020B0604030504040204" pitchFamily="34" charset="0"/>
              <a:cs typeface="Tahoma" panose="020B0604030504040204" pitchFamily="34" charset="0"/>
            </a:endParaRPr>
          </a:p>
        </p:txBody>
      </p:sp>
      <p:sp>
        <p:nvSpPr>
          <p:cNvPr id="39" name="TextBox 38">
            <a:extLst>
              <a:ext uri="{FF2B5EF4-FFF2-40B4-BE49-F238E27FC236}">
                <a16:creationId xmlns:a16="http://schemas.microsoft.com/office/drawing/2014/main" id="{41F627D3-DDC4-957C-D5FB-4476979C8848}"/>
              </a:ext>
            </a:extLst>
          </p:cNvPr>
          <p:cNvSpPr txBox="1"/>
          <p:nvPr/>
        </p:nvSpPr>
        <p:spPr>
          <a:xfrm>
            <a:off x="7810892" y="8370418"/>
            <a:ext cx="2209539" cy="1015663"/>
          </a:xfrm>
          <a:prstGeom prst="rect">
            <a:avLst/>
          </a:prstGeom>
          <a:noFill/>
        </p:spPr>
        <p:txBody>
          <a:bodyPr wrap="square" rtlCol="0">
            <a:spAutoFit/>
          </a:bodyPr>
          <a:lstStyle/>
          <a:p>
            <a:r>
              <a:rPr lang="en-US" sz="6000" b="1" dirty="0">
                <a:latin typeface="Tahoma" panose="020B0604030504040204" pitchFamily="34" charset="0"/>
                <a:ea typeface="Tahoma" panose="020B0604030504040204" pitchFamily="34" charset="0"/>
                <a:cs typeface="Tahoma" panose="020B0604030504040204" pitchFamily="34" charset="0"/>
              </a:rPr>
              <a:t>4343</a:t>
            </a:r>
            <a:endParaRPr lang="en-PH" sz="6000" b="1" dirty="0">
              <a:latin typeface="Tahoma" panose="020B0604030504040204" pitchFamily="34" charset="0"/>
              <a:ea typeface="Tahoma" panose="020B0604030504040204" pitchFamily="34" charset="0"/>
              <a:cs typeface="Tahoma" panose="020B0604030504040204" pitchFamily="34" charset="0"/>
            </a:endParaRPr>
          </a:p>
        </p:txBody>
      </p:sp>
      <p:sp>
        <p:nvSpPr>
          <p:cNvPr id="40" name="TextBox 39">
            <a:extLst>
              <a:ext uri="{FF2B5EF4-FFF2-40B4-BE49-F238E27FC236}">
                <a16:creationId xmlns:a16="http://schemas.microsoft.com/office/drawing/2014/main" id="{B3B13814-EE3F-73F3-030D-DC4F19D1D43B}"/>
              </a:ext>
            </a:extLst>
          </p:cNvPr>
          <p:cNvSpPr txBox="1"/>
          <p:nvPr/>
        </p:nvSpPr>
        <p:spPr>
          <a:xfrm>
            <a:off x="7575101" y="9267196"/>
            <a:ext cx="2552831" cy="461665"/>
          </a:xfrm>
          <a:prstGeom prst="rect">
            <a:avLst/>
          </a:prstGeom>
          <a:noFill/>
        </p:spPr>
        <p:txBody>
          <a:bodyPr wrap="square" rtlCol="0">
            <a:spAutoFit/>
          </a:bodyPr>
          <a:lstStyle/>
          <a:p>
            <a:r>
              <a:rPr lang="en-US" sz="2400" b="1" dirty="0">
                <a:latin typeface="Tahoma" panose="020B0604030504040204" pitchFamily="34" charset="0"/>
                <a:ea typeface="Tahoma" panose="020B0604030504040204" pitchFamily="34" charset="0"/>
                <a:cs typeface="Tahoma" panose="020B0604030504040204" pitchFamily="34" charset="0"/>
              </a:rPr>
              <a:t>TOTAL DEATHS </a:t>
            </a:r>
            <a:endParaRPr lang="en-PH" sz="2400" b="1" dirty="0">
              <a:latin typeface="Tahoma" panose="020B0604030504040204" pitchFamily="34" charset="0"/>
              <a:ea typeface="Tahoma" panose="020B0604030504040204" pitchFamily="34" charset="0"/>
              <a:cs typeface="Tahoma" panose="020B0604030504040204"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p:nvPr/>
        </p:nvSpPr>
        <p:spPr>
          <a:xfrm>
            <a:off x="3329421" y="94107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pic>
        <p:nvPicPr>
          <p:cNvPr id="32" name="Picture 31">
            <a:extLst>
              <a:ext uri="{FF2B5EF4-FFF2-40B4-BE49-F238E27FC236}">
                <a16:creationId xmlns:a16="http://schemas.microsoft.com/office/drawing/2014/main" id="{F6560BBF-5F5C-6B66-B107-410FDC442B8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304310" y="190500"/>
            <a:ext cx="11635536" cy="6736953"/>
          </a:xfrm>
          <a:prstGeom prst="rect">
            <a:avLst/>
          </a:prstGeom>
          <a:ln w="38100">
            <a:solidFill>
              <a:schemeClr val="tx1"/>
            </a:solidFill>
          </a:ln>
        </p:spPr>
      </p:pic>
      <p:pic>
        <p:nvPicPr>
          <p:cNvPr id="6" name="Picture 5">
            <a:extLst>
              <a:ext uri="{FF2B5EF4-FFF2-40B4-BE49-F238E27FC236}">
                <a16:creationId xmlns:a16="http://schemas.microsoft.com/office/drawing/2014/main" id="{E4D6B08B-C830-64C6-A9A4-B35EAB3790CE}"/>
              </a:ext>
            </a:extLst>
          </p:cNvPr>
          <p:cNvPicPr>
            <a:picLocks noChangeAspect="1"/>
          </p:cNvPicPr>
          <p:nvPr/>
        </p:nvPicPr>
        <p:blipFill rotWithShape="1">
          <a:blip r:embed="rId4"/>
          <a:srcRect l="8767" t="18889" r="75453" b="52963"/>
          <a:stretch/>
        </p:blipFill>
        <p:spPr>
          <a:xfrm>
            <a:off x="3304310" y="7200900"/>
            <a:ext cx="4163290" cy="2743200"/>
          </a:xfrm>
          <a:prstGeom prst="rect">
            <a:avLst/>
          </a:prstGeom>
          <a:ln w="38100">
            <a:solidFill>
              <a:schemeClr val="tx1"/>
            </a:solidFill>
          </a:ln>
        </p:spPr>
      </p:pic>
      <p:sp>
        <p:nvSpPr>
          <p:cNvPr id="37" name="Rectangle 36">
            <a:extLst>
              <a:ext uri="{FF2B5EF4-FFF2-40B4-BE49-F238E27FC236}">
                <a16:creationId xmlns:a16="http://schemas.microsoft.com/office/drawing/2014/main" id="{195B48AD-D9FA-2E24-A336-A24ABDD267A1}"/>
              </a:ext>
            </a:extLst>
          </p:cNvPr>
          <p:cNvSpPr/>
          <p:nvPr/>
        </p:nvSpPr>
        <p:spPr>
          <a:xfrm>
            <a:off x="7620000" y="7200900"/>
            <a:ext cx="3586046" cy="27432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38" name="Rectangle 37">
            <a:extLst>
              <a:ext uri="{FF2B5EF4-FFF2-40B4-BE49-F238E27FC236}">
                <a16:creationId xmlns:a16="http://schemas.microsoft.com/office/drawing/2014/main" id="{20D79AA4-D674-127C-FC23-3363303D656B}"/>
              </a:ext>
            </a:extLst>
          </p:cNvPr>
          <p:cNvSpPr/>
          <p:nvPr/>
        </p:nvSpPr>
        <p:spPr>
          <a:xfrm>
            <a:off x="11353800" y="7200900"/>
            <a:ext cx="3586046" cy="27432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39" name="TextBox 38">
            <a:extLst>
              <a:ext uri="{FF2B5EF4-FFF2-40B4-BE49-F238E27FC236}">
                <a16:creationId xmlns:a16="http://schemas.microsoft.com/office/drawing/2014/main" id="{FA566F6E-B005-5668-C178-4CD8D7221EC5}"/>
              </a:ext>
            </a:extLst>
          </p:cNvPr>
          <p:cNvSpPr txBox="1"/>
          <p:nvPr/>
        </p:nvSpPr>
        <p:spPr>
          <a:xfrm>
            <a:off x="8308253" y="7997017"/>
            <a:ext cx="2209539" cy="1015663"/>
          </a:xfrm>
          <a:prstGeom prst="rect">
            <a:avLst/>
          </a:prstGeom>
          <a:noFill/>
        </p:spPr>
        <p:txBody>
          <a:bodyPr wrap="square" rtlCol="0">
            <a:spAutoFit/>
          </a:bodyPr>
          <a:lstStyle/>
          <a:p>
            <a:r>
              <a:rPr lang="en-US" sz="6000" b="1" dirty="0">
                <a:latin typeface="Tahoma" panose="020B0604030504040204" pitchFamily="34" charset="0"/>
                <a:ea typeface="Tahoma" panose="020B0604030504040204" pitchFamily="34" charset="0"/>
                <a:cs typeface="Tahoma" panose="020B0604030504040204" pitchFamily="34" charset="0"/>
              </a:rPr>
              <a:t>3393</a:t>
            </a:r>
            <a:endParaRPr lang="en-PH" sz="6000" b="1" dirty="0">
              <a:latin typeface="Tahoma" panose="020B0604030504040204" pitchFamily="34" charset="0"/>
              <a:ea typeface="Tahoma" panose="020B0604030504040204" pitchFamily="34" charset="0"/>
              <a:cs typeface="Tahoma" panose="020B0604030504040204" pitchFamily="34" charset="0"/>
            </a:endParaRPr>
          </a:p>
        </p:txBody>
      </p:sp>
      <p:sp>
        <p:nvSpPr>
          <p:cNvPr id="40" name="TextBox 39">
            <a:extLst>
              <a:ext uri="{FF2B5EF4-FFF2-40B4-BE49-F238E27FC236}">
                <a16:creationId xmlns:a16="http://schemas.microsoft.com/office/drawing/2014/main" id="{1E3BBAA5-4404-AA3B-3940-04857049B77C}"/>
              </a:ext>
            </a:extLst>
          </p:cNvPr>
          <p:cNvSpPr txBox="1"/>
          <p:nvPr/>
        </p:nvSpPr>
        <p:spPr>
          <a:xfrm>
            <a:off x="12271749" y="7997017"/>
            <a:ext cx="1750147" cy="1015663"/>
          </a:xfrm>
          <a:prstGeom prst="rect">
            <a:avLst/>
          </a:prstGeom>
          <a:noFill/>
        </p:spPr>
        <p:txBody>
          <a:bodyPr wrap="square" rtlCol="0">
            <a:spAutoFit/>
          </a:bodyPr>
          <a:lstStyle/>
          <a:p>
            <a:r>
              <a:rPr lang="en-US" sz="6000" b="1" dirty="0">
                <a:latin typeface="Tahoma" panose="020B0604030504040204" pitchFamily="34" charset="0"/>
                <a:ea typeface="Tahoma" panose="020B0604030504040204" pitchFamily="34" charset="0"/>
                <a:cs typeface="Tahoma" panose="020B0604030504040204" pitchFamily="34" charset="0"/>
              </a:rPr>
              <a:t>150</a:t>
            </a:r>
            <a:endParaRPr lang="en-PH" sz="6000" b="1" dirty="0">
              <a:latin typeface="Tahoma" panose="020B0604030504040204" pitchFamily="34" charset="0"/>
              <a:ea typeface="Tahoma" panose="020B0604030504040204" pitchFamily="34" charset="0"/>
              <a:cs typeface="Tahoma" panose="020B0604030504040204" pitchFamily="34" charset="0"/>
            </a:endParaRPr>
          </a:p>
        </p:txBody>
      </p:sp>
      <p:sp>
        <p:nvSpPr>
          <p:cNvPr id="41" name="TextBox 40">
            <a:extLst>
              <a:ext uri="{FF2B5EF4-FFF2-40B4-BE49-F238E27FC236}">
                <a16:creationId xmlns:a16="http://schemas.microsoft.com/office/drawing/2014/main" id="{B4216723-602D-1C39-9284-6F2F494A11E6}"/>
              </a:ext>
            </a:extLst>
          </p:cNvPr>
          <p:cNvSpPr txBox="1"/>
          <p:nvPr/>
        </p:nvSpPr>
        <p:spPr>
          <a:xfrm>
            <a:off x="7955328" y="8935911"/>
            <a:ext cx="2947112" cy="830997"/>
          </a:xfrm>
          <a:prstGeom prst="rect">
            <a:avLst/>
          </a:prstGeom>
          <a:noFill/>
        </p:spPr>
        <p:txBody>
          <a:bodyPr wrap="square" rtlCol="0">
            <a:spAutoFit/>
          </a:bodyPr>
          <a:lstStyle/>
          <a:p>
            <a:pPr algn="ctr"/>
            <a:r>
              <a:rPr lang="en-US" sz="2400" dirty="0">
                <a:latin typeface="Tahoma" panose="020B0604030504040204" pitchFamily="34" charset="0"/>
                <a:ea typeface="Tahoma" panose="020B0604030504040204" pitchFamily="34" charset="0"/>
                <a:cs typeface="Tahoma" panose="020B0604030504040204" pitchFamily="34" charset="0"/>
              </a:rPr>
              <a:t>NUMBER OF INJURED IN </a:t>
            </a:r>
            <a:r>
              <a:rPr lang="en-US" sz="2400" b="1" dirty="0">
                <a:latin typeface="Tahoma" panose="020B0604030504040204" pitchFamily="34" charset="0"/>
                <a:ea typeface="Tahoma" panose="020B0604030504040204" pitchFamily="34" charset="0"/>
                <a:cs typeface="Tahoma" panose="020B0604030504040204" pitchFamily="34" charset="0"/>
              </a:rPr>
              <a:t>HAITI</a:t>
            </a:r>
            <a:endParaRPr lang="en-PH" sz="2400" b="1" dirty="0">
              <a:latin typeface="Tahoma" panose="020B0604030504040204" pitchFamily="34" charset="0"/>
              <a:ea typeface="Tahoma" panose="020B0604030504040204" pitchFamily="34" charset="0"/>
              <a:cs typeface="Tahoma" panose="020B0604030504040204" pitchFamily="34" charset="0"/>
            </a:endParaRPr>
          </a:p>
        </p:txBody>
      </p:sp>
      <p:sp>
        <p:nvSpPr>
          <p:cNvPr id="42" name="TextBox 41">
            <a:extLst>
              <a:ext uri="{FF2B5EF4-FFF2-40B4-BE49-F238E27FC236}">
                <a16:creationId xmlns:a16="http://schemas.microsoft.com/office/drawing/2014/main" id="{F2DB8F37-A46B-FF88-65A8-C28DA13469F4}"/>
              </a:ext>
            </a:extLst>
          </p:cNvPr>
          <p:cNvSpPr txBox="1"/>
          <p:nvPr/>
        </p:nvSpPr>
        <p:spPr>
          <a:xfrm>
            <a:off x="11194066" y="9012860"/>
            <a:ext cx="3905512" cy="769441"/>
          </a:xfrm>
          <a:prstGeom prst="rect">
            <a:avLst/>
          </a:prstGeom>
          <a:noFill/>
        </p:spPr>
        <p:txBody>
          <a:bodyPr wrap="square" rtlCol="0">
            <a:spAutoFit/>
          </a:bodyPr>
          <a:lstStyle/>
          <a:p>
            <a:pPr algn="ctr"/>
            <a:r>
              <a:rPr lang="en-US" sz="2200" dirty="0">
                <a:latin typeface="Tahoma" panose="020B0604030504040204" pitchFamily="34" charset="0"/>
                <a:ea typeface="Tahoma" panose="020B0604030504040204" pitchFamily="34" charset="0"/>
                <a:cs typeface="Tahoma" panose="020B0604030504040204" pitchFamily="34" charset="0"/>
              </a:rPr>
              <a:t>NUMBER OF INJURED IN </a:t>
            </a:r>
            <a:r>
              <a:rPr lang="en-US" sz="2200" b="1" dirty="0">
                <a:latin typeface="Tahoma" panose="020B0604030504040204" pitchFamily="34" charset="0"/>
                <a:ea typeface="Tahoma" panose="020B0604030504040204" pitchFamily="34" charset="0"/>
                <a:cs typeface="Tahoma" panose="020B0604030504040204" pitchFamily="34" charset="0"/>
              </a:rPr>
              <a:t>DOMINICA</a:t>
            </a:r>
            <a:endParaRPr lang="en-PH" sz="2200" b="1" dirty="0">
              <a:latin typeface="Tahoma" panose="020B0604030504040204" pitchFamily="34" charset="0"/>
              <a:ea typeface="Tahoma" panose="020B0604030504040204" pitchFamily="34" charset="0"/>
              <a:cs typeface="Tahoma" panose="020B0604030504040204" pitchFamily="34" charset="0"/>
            </a:endParaRPr>
          </a:p>
        </p:txBody>
      </p:sp>
      <p:pic>
        <p:nvPicPr>
          <p:cNvPr id="10" name="Picture 9">
            <a:extLst>
              <a:ext uri="{FF2B5EF4-FFF2-40B4-BE49-F238E27FC236}">
                <a16:creationId xmlns:a16="http://schemas.microsoft.com/office/drawing/2014/main" id="{B840B356-42BE-331C-2E7F-9B83A104869B}"/>
              </a:ext>
            </a:extLst>
          </p:cNvPr>
          <p:cNvPicPr>
            <a:picLocks noChangeAspect="1"/>
          </p:cNvPicPr>
          <p:nvPr/>
        </p:nvPicPr>
        <p:blipFill>
          <a:blip r:embed="rId5" cstate="print">
            <a:duotone>
              <a:prstClr val="black"/>
              <a:schemeClr val="tx2">
                <a:tint val="45000"/>
                <a:satMod val="400000"/>
              </a:schemeClr>
            </a:duotone>
            <a:extLst>
              <a:ext uri="{BEBA8EAE-BF5A-486C-A8C5-ECC9F3942E4B}">
                <a14:imgProps xmlns:a14="http://schemas.microsoft.com/office/drawing/2010/main">
                  <a14:imgLayer r:embed="rId6">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2611530" y="7188278"/>
            <a:ext cx="1070583" cy="1070583"/>
          </a:xfrm>
          <a:prstGeom prst="rect">
            <a:avLst/>
          </a:prstGeom>
        </p:spPr>
      </p:pic>
      <p:pic>
        <p:nvPicPr>
          <p:cNvPr id="43" name="Picture 42">
            <a:extLst>
              <a:ext uri="{FF2B5EF4-FFF2-40B4-BE49-F238E27FC236}">
                <a16:creationId xmlns:a16="http://schemas.microsoft.com/office/drawing/2014/main" id="{F8A43F62-4A10-E748-0840-F6F03EC3112E}"/>
              </a:ext>
            </a:extLst>
          </p:cNvPr>
          <p:cNvPicPr>
            <a:picLocks noChangeAspect="1"/>
          </p:cNvPicPr>
          <p:nvPr/>
        </p:nvPicPr>
        <p:blipFill>
          <a:blip r:embed="rId5" cstate="print">
            <a:duotone>
              <a:prstClr val="black"/>
              <a:schemeClr val="tx2">
                <a:tint val="45000"/>
                <a:satMod val="400000"/>
              </a:schemeClr>
            </a:duotone>
            <a:extLst>
              <a:ext uri="{BEBA8EAE-BF5A-486C-A8C5-ECC9F3942E4B}">
                <a14:imgProps xmlns:a14="http://schemas.microsoft.com/office/drawing/2010/main">
                  <a14:imgLayer r:embed="rId6">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8877730" y="7193313"/>
            <a:ext cx="1070583" cy="1070583"/>
          </a:xfrm>
          <a:prstGeom prst="rect">
            <a:avLst/>
          </a:prstGeom>
        </p:spPr>
      </p:pic>
    </p:spTree>
    <p:extLst>
      <p:ext uri="{BB962C8B-B14F-4D97-AF65-F5344CB8AC3E}">
        <p14:creationId xmlns:p14="http://schemas.microsoft.com/office/powerpoint/2010/main" val="4612101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69811" y="-11327"/>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01331" y="586446"/>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pic>
        <p:nvPicPr>
          <p:cNvPr id="26" name="Picture 25">
            <a:extLst>
              <a:ext uri="{FF2B5EF4-FFF2-40B4-BE49-F238E27FC236}">
                <a16:creationId xmlns:a16="http://schemas.microsoft.com/office/drawing/2014/main" id="{ADAFB4B1-1874-C6C9-ADAA-EDBD8B2DCDD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123710" y="342901"/>
            <a:ext cx="11635536" cy="6915150"/>
          </a:xfrm>
          <a:prstGeom prst="rect">
            <a:avLst/>
          </a:prstGeom>
          <a:ln w="38100">
            <a:solidFill>
              <a:schemeClr val="tx1"/>
            </a:solidFill>
          </a:ln>
        </p:spPr>
      </p:pic>
      <p:pic>
        <p:nvPicPr>
          <p:cNvPr id="6" name="Picture 5">
            <a:extLst>
              <a:ext uri="{FF2B5EF4-FFF2-40B4-BE49-F238E27FC236}">
                <a16:creationId xmlns:a16="http://schemas.microsoft.com/office/drawing/2014/main" id="{4D992D5A-C379-3824-3494-597F65A3994D}"/>
              </a:ext>
            </a:extLst>
          </p:cNvPr>
          <p:cNvPicPr>
            <a:picLocks noChangeAspect="1"/>
          </p:cNvPicPr>
          <p:nvPr/>
        </p:nvPicPr>
        <p:blipFill rotWithShape="1">
          <a:blip r:embed="rId4"/>
          <a:srcRect l="10076" t="27090" r="66515" b="46224"/>
          <a:stretch/>
        </p:blipFill>
        <p:spPr>
          <a:xfrm>
            <a:off x="6123710" y="7427556"/>
            <a:ext cx="5458689" cy="2745144"/>
          </a:xfrm>
          <a:prstGeom prst="rect">
            <a:avLst/>
          </a:prstGeom>
          <a:ln w="38100">
            <a:solidFill>
              <a:schemeClr val="tx1"/>
            </a:solidFill>
          </a:ln>
        </p:spPr>
      </p:pic>
      <p:sp>
        <p:nvSpPr>
          <p:cNvPr id="33" name="Rectangle 32">
            <a:extLst>
              <a:ext uri="{FF2B5EF4-FFF2-40B4-BE49-F238E27FC236}">
                <a16:creationId xmlns:a16="http://schemas.microsoft.com/office/drawing/2014/main" id="{EECC5E57-18E3-C313-B9F2-D07849FE0CC1}"/>
              </a:ext>
            </a:extLst>
          </p:cNvPr>
          <p:cNvSpPr/>
          <p:nvPr/>
        </p:nvSpPr>
        <p:spPr>
          <a:xfrm>
            <a:off x="11887201" y="7427556"/>
            <a:ext cx="5872046" cy="2745144"/>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34" name="TextBox 33">
            <a:extLst>
              <a:ext uri="{FF2B5EF4-FFF2-40B4-BE49-F238E27FC236}">
                <a16:creationId xmlns:a16="http://schemas.microsoft.com/office/drawing/2014/main" id="{94694FF0-2CF1-4B5E-397E-4735437C280E}"/>
              </a:ext>
            </a:extLst>
          </p:cNvPr>
          <p:cNvSpPr txBox="1"/>
          <p:nvPr/>
        </p:nvSpPr>
        <p:spPr>
          <a:xfrm>
            <a:off x="12424086" y="7802093"/>
            <a:ext cx="4798276" cy="1015663"/>
          </a:xfrm>
          <a:prstGeom prst="rect">
            <a:avLst/>
          </a:prstGeom>
          <a:noFill/>
        </p:spPr>
        <p:txBody>
          <a:bodyPr wrap="square" rtlCol="0">
            <a:spAutoFit/>
          </a:bodyPr>
          <a:lstStyle/>
          <a:p>
            <a:r>
              <a:rPr lang="en-US" sz="6000" b="1" dirty="0">
                <a:latin typeface="Tahoma" panose="020B0604030504040204" pitchFamily="34" charset="0"/>
                <a:ea typeface="Tahoma" panose="020B0604030504040204" pitchFamily="34" charset="0"/>
                <a:cs typeface="Tahoma" panose="020B0604030504040204" pitchFamily="34" charset="0"/>
              </a:rPr>
              <a:t>20202593.0</a:t>
            </a:r>
            <a:endParaRPr lang="en-PH" sz="6000" b="1" dirty="0">
              <a:latin typeface="Tahoma" panose="020B0604030504040204" pitchFamily="34" charset="0"/>
              <a:ea typeface="Tahoma" panose="020B0604030504040204" pitchFamily="34" charset="0"/>
              <a:cs typeface="Tahoma" panose="020B0604030504040204" pitchFamily="34" charset="0"/>
            </a:endParaRPr>
          </a:p>
        </p:txBody>
      </p:sp>
      <p:sp>
        <p:nvSpPr>
          <p:cNvPr id="37" name="TextBox 36">
            <a:extLst>
              <a:ext uri="{FF2B5EF4-FFF2-40B4-BE49-F238E27FC236}">
                <a16:creationId xmlns:a16="http://schemas.microsoft.com/office/drawing/2014/main" id="{48C13481-F39D-E765-21F4-7A538C943D90}"/>
              </a:ext>
            </a:extLst>
          </p:cNvPr>
          <p:cNvSpPr txBox="1"/>
          <p:nvPr/>
        </p:nvSpPr>
        <p:spPr>
          <a:xfrm>
            <a:off x="12536642" y="8817756"/>
            <a:ext cx="4573164" cy="1015663"/>
          </a:xfrm>
          <a:prstGeom prst="rect">
            <a:avLst/>
          </a:prstGeom>
          <a:noFill/>
        </p:spPr>
        <p:txBody>
          <a:bodyPr wrap="square" rtlCol="0">
            <a:spAutoFit/>
          </a:bodyPr>
          <a:lstStyle/>
          <a:p>
            <a:pPr algn="ctr"/>
            <a:r>
              <a:rPr lang="en-US" sz="2400" b="1" dirty="0">
                <a:latin typeface="Tahoma" panose="020B0604030504040204" pitchFamily="34" charset="0"/>
                <a:ea typeface="Tahoma" panose="020B0604030504040204" pitchFamily="34" charset="0"/>
                <a:cs typeface="Tahoma" panose="020B0604030504040204" pitchFamily="34" charset="0"/>
              </a:rPr>
              <a:t>TOTAL AFFECTED INDIVIDUALS IN </a:t>
            </a:r>
            <a:r>
              <a:rPr lang="en-US" sz="3600" b="1" dirty="0">
                <a:latin typeface="Tahoma" panose="020B0604030504040204" pitchFamily="34" charset="0"/>
                <a:ea typeface="Tahoma" panose="020B0604030504040204" pitchFamily="34" charset="0"/>
                <a:cs typeface="Tahoma" panose="020B0604030504040204" pitchFamily="34" charset="0"/>
              </a:rPr>
              <a:t>CUBA</a:t>
            </a:r>
            <a:endParaRPr lang="en-PH" sz="2400"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909971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2178"/>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4" name="object 4"/>
          <p:cNvSpPr/>
          <p:nvPr/>
        </p:nvSpPr>
        <p:spPr>
          <a:xfrm>
            <a:off x="6148821" y="96393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D5D5D5"/>
          </a:solidFill>
        </p:spPr>
        <p:txBody>
          <a:bodyPr wrap="square" lIns="0" tIns="0" rIns="0" bIns="0" rtlCol="0"/>
          <a:lstStyle/>
          <a:p>
            <a:endParaRPr/>
          </a:p>
        </p:txBody>
      </p:sp>
      <p:grpSp>
        <p:nvGrpSpPr>
          <p:cNvPr id="17" name="object 17"/>
          <p:cNvGrpSpPr/>
          <p:nvPr/>
        </p:nvGrpSpPr>
        <p:grpSpPr>
          <a:xfrm>
            <a:off x="951690" y="1028700"/>
            <a:ext cx="4175760" cy="9258300"/>
            <a:chOff x="951690" y="1028700"/>
            <a:chExt cx="4175760" cy="9258300"/>
          </a:xfrm>
          <a:solidFill>
            <a:schemeClr val="bg1"/>
          </a:solidFill>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grp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grpFill/>
          </p:spPr>
          <p:txBody>
            <a:bodyPr wrap="square" lIns="0" tIns="0" rIns="0" bIns="0" rtlCol="0"/>
            <a:lstStyle/>
            <a:p>
              <a:endParaRPr/>
            </a:p>
          </p:txBody>
        </p:sp>
      </p:grpSp>
      <p:pic>
        <p:nvPicPr>
          <p:cNvPr id="34" name="Picture 33">
            <a:extLst>
              <a:ext uri="{FF2B5EF4-FFF2-40B4-BE49-F238E27FC236}">
                <a16:creationId xmlns:a16="http://schemas.microsoft.com/office/drawing/2014/main" id="{EEA025B3-3E6D-E7C8-1579-CE27CDAA23C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817465" y="265646"/>
            <a:ext cx="8355735" cy="9593603"/>
          </a:xfrm>
          <a:prstGeom prst="rect">
            <a:avLst/>
          </a:prstGeom>
          <a:ln w="38100">
            <a:solidFill>
              <a:schemeClr val="tx1"/>
            </a:solidFill>
          </a:ln>
        </p:spPr>
      </p:pic>
      <p:pic>
        <p:nvPicPr>
          <p:cNvPr id="6" name="Picture 5">
            <a:extLst>
              <a:ext uri="{FF2B5EF4-FFF2-40B4-BE49-F238E27FC236}">
                <a16:creationId xmlns:a16="http://schemas.microsoft.com/office/drawing/2014/main" id="{0BAFD56F-4425-8381-3D46-926839AADEE4}"/>
              </a:ext>
            </a:extLst>
          </p:cNvPr>
          <p:cNvPicPr>
            <a:picLocks noChangeAspect="1"/>
          </p:cNvPicPr>
          <p:nvPr/>
        </p:nvPicPr>
        <p:blipFill rotWithShape="1">
          <a:blip r:embed="rId4"/>
          <a:srcRect l="10404" t="15926" r="67348" b="32881"/>
          <a:stretch/>
        </p:blipFill>
        <p:spPr>
          <a:xfrm>
            <a:off x="14401800" y="265645"/>
            <a:ext cx="3655325" cy="6243353"/>
          </a:xfrm>
          <a:prstGeom prst="rect">
            <a:avLst/>
          </a:prstGeom>
          <a:ln w="38100">
            <a:solidFill>
              <a:schemeClr val="tx1"/>
            </a:solidFill>
          </a:ln>
        </p:spPr>
      </p:pic>
      <p:sp>
        <p:nvSpPr>
          <p:cNvPr id="38" name="Rectangle 37">
            <a:extLst>
              <a:ext uri="{FF2B5EF4-FFF2-40B4-BE49-F238E27FC236}">
                <a16:creationId xmlns:a16="http://schemas.microsoft.com/office/drawing/2014/main" id="{C980918D-4C19-DF2A-5F15-38F9D50847AA}"/>
              </a:ext>
            </a:extLst>
          </p:cNvPr>
          <p:cNvSpPr/>
          <p:nvPr/>
        </p:nvSpPr>
        <p:spPr>
          <a:xfrm>
            <a:off x="14390427" y="6699807"/>
            <a:ext cx="3666698" cy="3159441"/>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39" name="TextBox 38">
            <a:extLst>
              <a:ext uri="{FF2B5EF4-FFF2-40B4-BE49-F238E27FC236}">
                <a16:creationId xmlns:a16="http://schemas.microsoft.com/office/drawing/2014/main" id="{55BACF06-B3B8-99B6-A975-2304FF5E3C35}"/>
              </a:ext>
            </a:extLst>
          </p:cNvPr>
          <p:cNvSpPr txBox="1"/>
          <p:nvPr/>
        </p:nvSpPr>
        <p:spPr>
          <a:xfrm>
            <a:off x="14548512" y="7319793"/>
            <a:ext cx="3350525" cy="1446550"/>
          </a:xfrm>
          <a:prstGeom prst="rect">
            <a:avLst/>
          </a:prstGeom>
          <a:noFill/>
        </p:spPr>
        <p:txBody>
          <a:bodyPr wrap="square" rtlCol="0">
            <a:spAutoFit/>
          </a:bodyPr>
          <a:lstStyle/>
          <a:p>
            <a:pPr algn="ctr"/>
            <a:r>
              <a:rPr lang="en-US" sz="4400" b="1" dirty="0">
                <a:latin typeface="Tahoma" panose="020B0604030504040204" pitchFamily="34" charset="0"/>
                <a:ea typeface="Tahoma" panose="020B0604030504040204" pitchFamily="34" charset="0"/>
                <a:cs typeface="Tahoma" panose="020B0604030504040204" pitchFamily="34" charset="0"/>
              </a:rPr>
              <a:t>Saint Kitts and Nevis</a:t>
            </a:r>
            <a:endParaRPr lang="en-PH" sz="4400" b="1" dirty="0">
              <a:latin typeface="Tahoma" panose="020B0604030504040204" pitchFamily="34" charset="0"/>
              <a:ea typeface="Tahoma" panose="020B0604030504040204" pitchFamily="34" charset="0"/>
              <a:cs typeface="Tahoma" panose="020B0604030504040204" pitchFamily="34" charset="0"/>
            </a:endParaRPr>
          </a:p>
        </p:txBody>
      </p:sp>
      <p:sp>
        <p:nvSpPr>
          <p:cNvPr id="40" name="TextBox 39">
            <a:extLst>
              <a:ext uri="{FF2B5EF4-FFF2-40B4-BE49-F238E27FC236}">
                <a16:creationId xmlns:a16="http://schemas.microsoft.com/office/drawing/2014/main" id="{EFC25E18-769C-7104-C484-9CCAA50785A2}"/>
              </a:ext>
            </a:extLst>
          </p:cNvPr>
          <p:cNvSpPr txBox="1"/>
          <p:nvPr/>
        </p:nvSpPr>
        <p:spPr>
          <a:xfrm>
            <a:off x="14848299" y="8730831"/>
            <a:ext cx="2750950" cy="646331"/>
          </a:xfrm>
          <a:prstGeom prst="rect">
            <a:avLst/>
          </a:prstGeom>
          <a:noFill/>
        </p:spPr>
        <p:txBody>
          <a:bodyPr wrap="square" rtlCol="0">
            <a:spAutoFit/>
          </a:bodyPr>
          <a:lstStyle/>
          <a:p>
            <a:pPr algn="ctr"/>
            <a:r>
              <a:rPr lang="en-US" b="1" dirty="0">
                <a:latin typeface="Century Gothic" panose="020B0502020202020204" pitchFamily="34" charset="0"/>
                <a:cs typeface="Times New Roman" panose="02020603050405020304" pitchFamily="18" charset="0"/>
              </a:rPr>
              <a:t>Lowest Number of Total Deaths </a:t>
            </a:r>
            <a:endParaRPr lang="en-PH" b="1" dirty="0">
              <a:latin typeface="Century Gothic" panose="020B0502020202020204" pitchFamily="34" charset="0"/>
              <a:cs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7268825" y="1746488"/>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3" name="object 3"/>
          <p:cNvSpPr/>
          <p:nvPr/>
        </p:nvSpPr>
        <p:spPr>
          <a:xfrm>
            <a:off x="17268825" y="1288276"/>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4" name="object 4"/>
          <p:cNvSpPr/>
          <p:nvPr/>
        </p:nvSpPr>
        <p:spPr>
          <a:xfrm>
            <a:off x="17268825" y="830064"/>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5" name="object 5"/>
          <p:cNvSpPr/>
          <p:nvPr/>
        </p:nvSpPr>
        <p:spPr>
          <a:xfrm>
            <a:off x="17268825" y="371840"/>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6" name="object 6"/>
          <p:cNvSpPr/>
          <p:nvPr/>
        </p:nvSpPr>
        <p:spPr>
          <a:xfrm>
            <a:off x="17279511" y="0"/>
            <a:ext cx="617220" cy="310515"/>
          </a:xfrm>
          <a:custGeom>
            <a:avLst/>
            <a:gdLst/>
            <a:ahLst/>
            <a:cxnLst/>
            <a:rect l="l" t="t" r="r" b="b"/>
            <a:pathLst>
              <a:path w="617219" h="310515">
                <a:moveTo>
                  <a:pt x="466298" y="0"/>
                </a:moveTo>
                <a:lnTo>
                  <a:pt x="616801" y="0"/>
                </a:lnTo>
                <a:lnTo>
                  <a:pt x="308400" y="309954"/>
                </a:lnTo>
                <a:lnTo>
                  <a:pt x="157897" y="158693"/>
                </a:lnTo>
                <a:lnTo>
                  <a:pt x="308400" y="158693"/>
                </a:lnTo>
                <a:lnTo>
                  <a:pt x="466298" y="0"/>
                </a:lnTo>
                <a:close/>
              </a:path>
              <a:path w="617219" h="310515">
                <a:moveTo>
                  <a:pt x="0" y="0"/>
                </a:moveTo>
                <a:lnTo>
                  <a:pt x="150502" y="0"/>
                </a:lnTo>
                <a:lnTo>
                  <a:pt x="308400" y="158693"/>
                </a:lnTo>
                <a:lnTo>
                  <a:pt x="157897" y="158693"/>
                </a:lnTo>
                <a:lnTo>
                  <a:pt x="0" y="0"/>
                </a:lnTo>
                <a:close/>
              </a:path>
            </a:pathLst>
          </a:custGeom>
          <a:solidFill>
            <a:schemeClr val="tx1">
              <a:lumMod val="65000"/>
              <a:lumOff val="35000"/>
            </a:schemeClr>
          </a:solidFill>
        </p:spPr>
        <p:txBody>
          <a:bodyPr wrap="square" lIns="0" tIns="0" rIns="0" bIns="0" rtlCol="0"/>
          <a:lstStyle/>
          <a:p>
            <a:endParaRPr/>
          </a:p>
        </p:txBody>
      </p:sp>
      <p:sp>
        <p:nvSpPr>
          <p:cNvPr id="7" name="object 7"/>
          <p:cNvSpPr/>
          <p:nvPr/>
        </p:nvSpPr>
        <p:spPr>
          <a:xfrm>
            <a:off x="4677375" y="6949106"/>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F41723"/>
          </a:solidFill>
        </p:spPr>
        <p:txBody>
          <a:bodyPr wrap="square" lIns="0" tIns="0" rIns="0" bIns="0" rtlCol="0"/>
          <a:lstStyle/>
          <a:p>
            <a:endParaRPr/>
          </a:p>
        </p:txBody>
      </p:sp>
      <p:sp>
        <p:nvSpPr>
          <p:cNvPr id="11" name="object 11"/>
          <p:cNvSpPr/>
          <p:nvPr/>
        </p:nvSpPr>
        <p:spPr>
          <a:xfrm>
            <a:off x="13535626" y="7168181"/>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F41723"/>
          </a:solidFill>
        </p:spPr>
        <p:txBody>
          <a:bodyPr wrap="square" lIns="0" tIns="0" rIns="0" bIns="0" rtlCol="0"/>
          <a:lstStyle/>
          <a:p>
            <a:endParaRPr/>
          </a:p>
        </p:txBody>
      </p:sp>
      <p:sp>
        <p:nvSpPr>
          <p:cNvPr id="18" name="object 9"/>
          <p:cNvSpPr txBox="1">
            <a:spLocks noGrp="1"/>
          </p:cNvSpPr>
          <p:nvPr>
            <p:ph type="title"/>
          </p:nvPr>
        </p:nvSpPr>
        <p:spPr>
          <a:xfrm>
            <a:off x="4152900" y="2605614"/>
            <a:ext cx="9982200" cy="1266372"/>
          </a:xfrm>
          <a:prstGeom prst="rect">
            <a:avLst/>
          </a:prstGeom>
        </p:spPr>
        <p:txBody>
          <a:bodyPr vert="horz" wrap="square" lIns="0" tIns="136525" rIns="0" bIns="0" rtlCol="0">
            <a:spAutoFit/>
          </a:bodyPr>
          <a:lstStyle/>
          <a:p>
            <a:pPr marL="12700" marR="5080">
              <a:lnSpc>
                <a:spcPts val="8780"/>
              </a:lnSpc>
              <a:spcBef>
                <a:spcPts val="1010"/>
              </a:spcBef>
            </a:pPr>
            <a:r>
              <a:rPr lang="en-PH" sz="8000" b="1" spc="-900" dirty="0">
                <a:solidFill>
                  <a:schemeClr val="tx1"/>
                </a:solidFill>
                <a:latin typeface="Verdana" panose="020B0604030504040204"/>
                <a:cs typeface="Verdana" panose="020B0604030504040204"/>
              </a:rPr>
              <a:t>Source of Datasets</a:t>
            </a:r>
            <a:endParaRPr lang="en-PH" sz="8000" dirty="0">
              <a:solidFill>
                <a:schemeClr val="tx1"/>
              </a:solidFill>
              <a:latin typeface="Verdana" panose="020B0604030504040204"/>
              <a:cs typeface="Verdana" panose="020B0604030504040204"/>
            </a:endParaRPr>
          </a:p>
        </p:txBody>
      </p:sp>
      <p:pic>
        <p:nvPicPr>
          <p:cNvPr id="10" name="Picture 9">
            <a:extLst>
              <a:ext uri="{FF2B5EF4-FFF2-40B4-BE49-F238E27FC236}">
                <a16:creationId xmlns:a16="http://schemas.microsoft.com/office/drawing/2014/main" id="{5FFC12E2-2E78-B7B7-1052-EAF2317E24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5445" y="5855883"/>
            <a:ext cx="2734274" cy="325421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2" name="object 8">
            <a:extLst>
              <a:ext uri="{FF2B5EF4-FFF2-40B4-BE49-F238E27FC236}">
                <a16:creationId xmlns:a16="http://schemas.microsoft.com/office/drawing/2014/main" id="{021A3D38-2DF8-C62A-C2F2-E495B4F613BF}"/>
              </a:ext>
            </a:extLst>
          </p:cNvPr>
          <p:cNvSpPr txBox="1"/>
          <p:nvPr/>
        </p:nvSpPr>
        <p:spPr>
          <a:xfrm>
            <a:off x="4664675" y="6175787"/>
            <a:ext cx="3382010" cy="2976712"/>
          </a:xfrm>
          <a:prstGeom prst="rect">
            <a:avLst/>
          </a:prstGeom>
        </p:spPr>
        <p:txBody>
          <a:bodyPr vert="horz" wrap="square" lIns="0" tIns="12700" rIns="0" bIns="0" rtlCol="0">
            <a:spAutoFit/>
          </a:bodyPr>
          <a:lstStyle/>
          <a:p>
            <a:pPr marL="12700">
              <a:lnSpc>
                <a:spcPct val="100000"/>
              </a:lnSpc>
              <a:spcBef>
                <a:spcPts val="100"/>
              </a:spcBef>
            </a:pPr>
            <a:r>
              <a:rPr lang="en-US" sz="2700" b="1" spc="-80" dirty="0">
                <a:solidFill>
                  <a:srgbClr val="111B1D"/>
                </a:solidFill>
                <a:latin typeface="Tahoma" panose="020B0604030504040204"/>
                <a:cs typeface="Tahoma" panose="020B0604030504040204"/>
              </a:rPr>
              <a:t>HDX</a:t>
            </a:r>
          </a:p>
          <a:p>
            <a:pPr marL="12700">
              <a:lnSpc>
                <a:spcPct val="100000"/>
              </a:lnSpc>
              <a:spcBef>
                <a:spcPts val="100"/>
              </a:spcBef>
            </a:pPr>
            <a:endParaRPr sz="2700" dirty="0">
              <a:latin typeface="Tahoma" panose="020B0604030504040204"/>
              <a:cs typeface="Tahoma" panose="020B0604030504040204"/>
            </a:endParaRPr>
          </a:p>
          <a:p>
            <a:pPr marL="12700" marR="5080">
              <a:lnSpc>
                <a:spcPct val="125000"/>
              </a:lnSpc>
            </a:pPr>
            <a:endParaRPr lang="en-US" sz="1600" dirty="0">
              <a:effectLst/>
              <a:latin typeface="Verdana" panose="020B0604030504040204" pitchFamily="34" charset="0"/>
              <a:ea typeface="Verdana" panose="020B0604030504040204" pitchFamily="34" charset="0"/>
            </a:endParaRPr>
          </a:p>
          <a:p>
            <a:pPr marL="12700" marR="5080">
              <a:lnSpc>
                <a:spcPct val="125000"/>
              </a:lnSpc>
            </a:pPr>
            <a:endParaRPr lang="en-US" sz="1600" dirty="0">
              <a:effectLst/>
              <a:latin typeface="Verdana" panose="020B0604030504040204" pitchFamily="34" charset="0"/>
              <a:ea typeface="Verdana" panose="020B0604030504040204" pitchFamily="34" charset="0"/>
            </a:endParaRPr>
          </a:p>
          <a:p>
            <a:pPr marL="12700" marR="5080">
              <a:lnSpc>
                <a:spcPct val="125000"/>
              </a:lnSpc>
            </a:pPr>
            <a:r>
              <a:rPr lang="en-US" sz="1600" dirty="0">
                <a:effectLst/>
                <a:latin typeface="Verdana" panose="020B0604030504040204" pitchFamily="34" charset="0"/>
                <a:ea typeface="Verdana" panose="020B0604030504040204" pitchFamily="34" charset="0"/>
              </a:rPr>
              <a:t>An open platform for sharing data across crises and organizations</a:t>
            </a:r>
            <a:r>
              <a:rPr lang="en-US" sz="1600" dirty="0">
                <a:latin typeface="Verdana" panose="020B0604030504040204" pitchFamily="34" charset="0"/>
                <a:ea typeface="Verdana" panose="020B0604030504040204" pitchFamily="34" charset="0"/>
              </a:rPr>
              <a:t> and goal of it </a:t>
            </a:r>
            <a:r>
              <a:rPr lang="en-US" sz="1600" b="0" i="0" dirty="0">
                <a:solidFill>
                  <a:srgbClr val="333333"/>
                </a:solidFill>
                <a:effectLst/>
                <a:latin typeface="Verdana" panose="020B0604030504040204" pitchFamily="34" charset="0"/>
                <a:ea typeface="Verdana" panose="020B0604030504040204" pitchFamily="34" charset="0"/>
              </a:rPr>
              <a:t>to make humanitarian data easy to find and use for analysis.</a:t>
            </a:r>
            <a:endParaRPr lang="en-US" sz="1600" dirty="0">
              <a:effectLst/>
              <a:latin typeface="Verdana" panose="020B0604030504040204" pitchFamily="34" charset="0"/>
              <a:ea typeface="Verdana" panose="020B0604030504040204" pitchFamily="34" charset="0"/>
            </a:endParaRPr>
          </a:p>
        </p:txBody>
      </p:sp>
      <p:pic>
        <p:nvPicPr>
          <p:cNvPr id="13" name="Picture 12">
            <a:extLst>
              <a:ext uri="{FF2B5EF4-FFF2-40B4-BE49-F238E27FC236}">
                <a16:creationId xmlns:a16="http://schemas.microsoft.com/office/drawing/2014/main" id="{C42C5348-C942-9A25-9428-0B0A073842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3200" y="5816113"/>
            <a:ext cx="2858965" cy="333375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4" name="object 12">
            <a:extLst>
              <a:ext uri="{FF2B5EF4-FFF2-40B4-BE49-F238E27FC236}">
                <a16:creationId xmlns:a16="http://schemas.microsoft.com/office/drawing/2014/main" id="{202123E3-7C4D-C5D7-6E58-3BA9120156A0}"/>
              </a:ext>
            </a:extLst>
          </p:cNvPr>
          <p:cNvSpPr txBox="1"/>
          <p:nvPr/>
        </p:nvSpPr>
        <p:spPr>
          <a:xfrm>
            <a:off x="13534390" y="6134100"/>
            <a:ext cx="3382010" cy="3395032"/>
          </a:xfrm>
          <a:prstGeom prst="rect">
            <a:avLst/>
          </a:prstGeom>
        </p:spPr>
        <p:txBody>
          <a:bodyPr vert="horz" wrap="square" lIns="0" tIns="12700" rIns="0" bIns="0" rtlCol="0">
            <a:spAutoFit/>
          </a:bodyPr>
          <a:lstStyle/>
          <a:p>
            <a:pPr marL="12700" marR="1285875">
              <a:lnSpc>
                <a:spcPct val="107000"/>
              </a:lnSpc>
              <a:spcBef>
                <a:spcPts val="100"/>
              </a:spcBef>
            </a:pPr>
            <a:r>
              <a:rPr lang="en-US" sz="2700" b="1" spc="-85" dirty="0">
                <a:solidFill>
                  <a:srgbClr val="111B1D"/>
                </a:solidFill>
                <a:latin typeface="Tahoma" panose="020B0604030504040204"/>
                <a:cs typeface="Tahoma" panose="020B0604030504040204"/>
              </a:rPr>
              <a:t>CRED</a:t>
            </a:r>
            <a:endParaRPr sz="2700" dirty="0">
              <a:latin typeface="Tahoma" panose="020B0604030504040204"/>
              <a:cs typeface="Tahoma" panose="020B0604030504040204"/>
            </a:endParaRPr>
          </a:p>
          <a:p>
            <a:pPr marL="12700" marR="5080">
              <a:lnSpc>
                <a:spcPct val="125000"/>
              </a:lnSpc>
            </a:pPr>
            <a:endParaRPr lang="en-US" sz="4250" dirty="0">
              <a:latin typeface="Tahoma" panose="020B0604030504040204"/>
              <a:cs typeface="Tahoma" panose="020B0604030504040204"/>
            </a:endParaRPr>
          </a:p>
          <a:p>
            <a:pPr marL="12700" marR="5080">
              <a:lnSpc>
                <a:spcPct val="125000"/>
              </a:lnSpc>
            </a:pPr>
            <a:endParaRPr lang="en-US" sz="1600" spc="105" dirty="0">
              <a:solidFill>
                <a:srgbClr val="111B1D"/>
              </a:solidFill>
              <a:latin typeface="Verdana" panose="020B0604030504040204"/>
              <a:cs typeface="Verdana" panose="020B0604030504040204"/>
            </a:endParaRPr>
          </a:p>
          <a:p>
            <a:pPr marL="12700" marR="5080">
              <a:lnSpc>
                <a:spcPct val="125000"/>
              </a:lnSpc>
            </a:pPr>
            <a:r>
              <a:rPr lang="en-US" sz="1600" spc="105" dirty="0">
                <a:solidFill>
                  <a:srgbClr val="111B1D"/>
                </a:solidFill>
                <a:latin typeface="Verdana" panose="020B0604030504040204"/>
                <a:cs typeface="Verdana" panose="020B0604030504040204"/>
              </a:rPr>
              <a:t>The Centre promotes research, training and technical expertise on humanitarian emergencies, particularly in public health and epidemiology.</a:t>
            </a:r>
            <a:endParaRPr sz="1600" dirty="0">
              <a:latin typeface="Verdana" panose="020B0604030504040204"/>
              <a:cs typeface="Verdana" panose="020B0604030504040204"/>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38100" y="0"/>
            <a:ext cx="6543675" cy="10287000"/>
          </a:xfrm>
          <a:custGeom>
            <a:avLst/>
            <a:gdLst/>
            <a:ahLst/>
            <a:cxnLst/>
            <a:rect l="l" t="t" r="r" b="b"/>
            <a:pathLst>
              <a:path w="6543675" h="10287000">
                <a:moveTo>
                  <a:pt x="6543674" y="10286999"/>
                </a:moveTo>
                <a:lnTo>
                  <a:pt x="0" y="10286999"/>
                </a:lnTo>
                <a:lnTo>
                  <a:pt x="0" y="0"/>
                </a:lnTo>
                <a:lnTo>
                  <a:pt x="6543674" y="0"/>
                </a:lnTo>
                <a:lnTo>
                  <a:pt x="6543674" y="10286999"/>
                </a:lnTo>
                <a:close/>
              </a:path>
            </a:pathLst>
          </a:custGeom>
          <a:solidFill>
            <a:srgbClr val="D5D5D5"/>
          </a:solidFill>
        </p:spPr>
        <p:txBody>
          <a:bodyPr wrap="square" lIns="0" tIns="0" rIns="0" bIns="0" rtlCol="0"/>
          <a:lstStyle/>
          <a:p>
            <a:endParaRPr dirty="0"/>
          </a:p>
        </p:txBody>
      </p:sp>
      <p:sp>
        <p:nvSpPr>
          <p:cNvPr id="17" name="object 17"/>
          <p:cNvSpPr txBox="1"/>
          <p:nvPr/>
        </p:nvSpPr>
        <p:spPr>
          <a:xfrm rot="5400000">
            <a:off x="1809526" y="-627950"/>
            <a:ext cx="3000821" cy="5693655"/>
          </a:xfrm>
          <a:prstGeom prst="rect">
            <a:avLst/>
          </a:prstGeom>
        </p:spPr>
        <p:txBody>
          <a:bodyPr vert="vert270" wrap="square" lIns="0" tIns="16510" rIns="0" bIns="0" rtlCol="0">
            <a:spAutoFit/>
          </a:bodyPr>
          <a:lstStyle/>
          <a:p>
            <a:pPr marL="12700">
              <a:lnSpc>
                <a:spcPct val="100000"/>
              </a:lnSpc>
              <a:spcBef>
                <a:spcPts val="130"/>
              </a:spcBef>
            </a:pPr>
            <a:r>
              <a:rPr lang="en-PH" sz="6500" b="1" spc="-70" dirty="0">
                <a:solidFill>
                  <a:schemeClr val="accent4">
                    <a:lumMod val="50000"/>
                  </a:schemeClr>
                </a:solidFill>
                <a:latin typeface="Tahoma" panose="020B0604030504040204"/>
                <a:cs typeface="Tahoma" panose="020B0604030504040204"/>
              </a:rPr>
              <a:t>Sustainable Development Goals</a:t>
            </a:r>
            <a:endParaRPr sz="6500" dirty="0">
              <a:solidFill>
                <a:schemeClr val="accent4">
                  <a:lumMod val="50000"/>
                </a:schemeClr>
              </a:solidFill>
              <a:latin typeface="Tahoma" panose="020B0604030504040204"/>
              <a:cs typeface="Tahoma" panose="020B0604030504040204"/>
            </a:endParaRPr>
          </a:p>
        </p:txBody>
      </p:sp>
      <p:sp>
        <p:nvSpPr>
          <p:cNvPr id="18" name="object 18"/>
          <p:cNvSpPr txBox="1">
            <a:spLocks noGrp="1"/>
          </p:cNvSpPr>
          <p:nvPr>
            <p:ph type="title"/>
          </p:nvPr>
        </p:nvSpPr>
        <p:spPr>
          <a:xfrm>
            <a:off x="13133716" y="1455817"/>
            <a:ext cx="3996690" cy="861967"/>
          </a:xfrm>
          <a:prstGeom prst="rect">
            <a:avLst/>
          </a:prstGeom>
        </p:spPr>
        <p:txBody>
          <a:bodyPr vert="horz" wrap="square" lIns="0" tIns="12700" rIns="0" bIns="0" rtlCol="0">
            <a:spAutoFit/>
          </a:bodyPr>
          <a:lstStyle/>
          <a:p>
            <a:pPr marL="12700" marR="5080">
              <a:lnSpc>
                <a:spcPct val="107000"/>
              </a:lnSpc>
              <a:spcBef>
                <a:spcPts val="100"/>
              </a:spcBef>
            </a:pPr>
            <a:r>
              <a:rPr lang="en-PH" sz="2700" spc="-75" dirty="0">
                <a:solidFill>
                  <a:schemeClr val="bg2">
                    <a:lumMod val="50000"/>
                  </a:schemeClr>
                </a:solidFill>
                <a:latin typeface="Tahoma" panose="020B0604030504040204"/>
                <a:cs typeface="Tahoma" panose="020B0604030504040204"/>
              </a:rPr>
              <a:t>Goal 11: Sustainable Cities and Communities</a:t>
            </a:r>
            <a:endParaRPr sz="2700" dirty="0">
              <a:solidFill>
                <a:schemeClr val="bg2">
                  <a:lumMod val="50000"/>
                </a:schemeClr>
              </a:solidFill>
              <a:latin typeface="Tahoma" panose="020B0604030504040204"/>
              <a:cs typeface="Tahoma" panose="020B0604030504040204"/>
            </a:endParaRPr>
          </a:p>
        </p:txBody>
      </p:sp>
      <p:sp>
        <p:nvSpPr>
          <p:cNvPr id="19" name="object 19"/>
          <p:cNvSpPr txBox="1"/>
          <p:nvPr/>
        </p:nvSpPr>
        <p:spPr>
          <a:xfrm>
            <a:off x="13133716" y="2529639"/>
            <a:ext cx="4429916" cy="1016240"/>
          </a:xfrm>
          <a:prstGeom prst="rect">
            <a:avLst/>
          </a:prstGeom>
        </p:spPr>
        <p:txBody>
          <a:bodyPr vert="horz" wrap="square" lIns="0" tIns="12700" rIns="0" bIns="0" rtlCol="0">
            <a:spAutoFit/>
          </a:bodyPr>
          <a:lstStyle/>
          <a:p>
            <a:pPr marL="12700" marR="5080">
              <a:lnSpc>
                <a:spcPct val="125000"/>
              </a:lnSpc>
              <a:spcBef>
                <a:spcPts val="100"/>
              </a:spcBef>
            </a:pPr>
            <a:r>
              <a:rPr lang="en-US" spc="105" dirty="0">
                <a:solidFill>
                  <a:srgbClr val="111B1D"/>
                </a:solidFill>
                <a:latin typeface="Century Gothic" panose="020B0502020202020204" pitchFamily="34" charset="0"/>
                <a:cs typeface="Verdana" panose="020B0604030504040204"/>
              </a:rPr>
              <a:t>It stives to mitigate the negative consequences of natural catastrophes like typhoons.</a:t>
            </a:r>
            <a:endParaRPr dirty="0">
              <a:latin typeface="Century Gothic" panose="020B0502020202020204" pitchFamily="34" charset="0"/>
              <a:cs typeface="Verdana" panose="020B0604030504040204"/>
            </a:endParaRPr>
          </a:p>
        </p:txBody>
      </p:sp>
      <p:sp>
        <p:nvSpPr>
          <p:cNvPr id="23" name="object 18"/>
          <p:cNvSpPr/>
          <p:nvPr/>
        </p:nvSpPr>
        <p:spPr>
          <a:xfrm>
            <a:off x="16834803" y="1282700"/>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chemeClr val="tx1"/>
          </a:solidFill>
        </p:spPr>
        <p:txBody>
          <a:bodyPr wrap="square" lIns="0" tIns="0" rIns="0" bIns="0" rtlCol="0"/>
          <a:lstStyle/>
          <a:p>
            <a:endParaRPr/>
          </a:p>
        </p:txBody>
      </p:sp>
      <p:sp>
        <p:nvSpPr>
          <p:cNvPr id="24" name="object 19"/>
          <p:cNvSpPr/>
          <p:nvPr/>
        </p:nvSpPr>
        <p:spPr>
          <a:xfrm>
            <a:off x="16834803" y="1155700"/>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chemeClr val="tx1"/>
          </a:solidFill>
        </p:spPr>
        <p:txBody>
          <a:bodyPr wrap="square" lIns="0" tIns="0" rIns="0" bIns="0" rtlCol="0"/>
          <a:lstStyle/>
          <a:p>
            <a:endParaRPr/>
          </a:p>
        </p:txBody>
      </p:sp>
      <p:sp>
        <p:nvSpPr>
          <p:cNvPr id="25" name="object 20"/>
          <p:cNvSpPr/>
          <p:nvPr/>
        </p:nvSpPr>
        <p:spPr>
          <a:xfrm>
            <a:off x="16834803" y="1028700"/>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chemeClr val="tx1"/>
          </a:solidFill>
        </p:spPr>
        <p:txBody>
          <a:bodyPr wrap="square" lIns="0" tIns="0" rIns="0" bIns="0" rtlCol="0"/>
          <a:lstStyle/>
          <a:p>
            <a:endParaRPr/>
          </a:p>
        </p:txBody>
      </p:sp>
      <p:sp>
        <p:nvSpPr>
          <p:cNvPr id="27" name="object 18"/>
          <p:cNvSpPr txBox="1"/>
          <p:nvPr/>
        </p:nvSpPr>
        <p:spPr>
          <a:xfrm>
            <a:off x="13109742" y="4268942"/>
            <a:ext cx="3996690" cy="417358"/>
          </a:xfrm>
          <a:prstGeom prst="rect">
            <a:avLst/>
          </a:prstGeom>
        </p:spPr>
        <p:txBody>
          <a:bodyPr vert="horz" wrap="square" lIns="0" tIns="12700" rIns="0" bIns="0" rtlCol="0">
            <a:spAutoFit/>
          </a:bodyPr>
          <a:lstStyle>
            <a:lvl1pPr>
              <a:defRPr sz="8000" b="1" i="0">
                <a:solidFill>
                  <a:srgbClr val="111B1D"/>
                </a:solidFill>
                <a:latin typeface="Verdana" panose="020B0604030504040204"/>
                <a:ea typeface="+mj-ea"/>
                <a:cs typeface="Verdana" panose="020B0604030504040204"/>
              </a:defRPr>
            </a:lvl1pPr>
          </a:lstStyle>
          <a:p>
            <a:pPr marL="12700" marR="5080">
              <a:lnSpc>
                <a:spcPct val="107000"/>
              </a:lnSpc>
              <a:spcBef>
                <a:spcPts val="100"/>
              </a:spcBef>
            </a:pPr>
            <a:r>
              <a:rPr lang="en-US" sz="2700" kern="0" spc="-75" dirty="0">
                <a:solidFill>
                  <a:schemeClr val="bg2">
                    <a:lumMod val="50000"/>
                  </a:schemeClr>
                </a:solidFill>
                <a:latin typeface="Tahoma" panose="020B0604030504040204"/>
                <a:cs typeface="Tahoma" panose="020B0604030504040204"/>
              </a:rPr>
              <a:t>Goal 13: Climate Action</a:t>
            </a:r>
            <a:endParaRPr lang="en-US" sz="2700" kern="0" dirty="0">
              <a:solidFill>
                <a:schemeClr val="bg2">
                  <a:lumMod val="50000"/>
                </a:schemeClr>
              </a:solidFill>
              <a:latin typeface="Tahoma" panose="020B0604030504040204"/>
              <a:cs typeface="Tahoma" panose="020B0604030504040204"/>
            </a:endParaRPr>
          </a:p>
        </p:txBody>
      </p:sp>
      <p:sp>
        <p:nvSpPr>
          <p:cNvPr id="28" name="object 19"/>
          <p:cNvSpPr txBox="1"/>
          <p:nvPr/>
        </p:nvSpPr>
        <p:spPr>
          <a:xfrm>
            <a:off x="13133716" y="4991100"/>
            <a:ext cx="4429916" cy="1016240"/>
          </a:xfrm>
          <a:prstGeom prst="rect">
            <a:avLst/>
          </a:prstGeom>
        </p:spPr>
        <p:txBody>
          <a:bodyPr vert="horz" wrap="square" lIns="0" tIns="12700" rIns="0" bIns="0" rtlCol="0">
            <a:spAutoFit/>
          </a:bodyPr>
          <a:lstStyle/>
          <a:p>
            <a:pPr marL="12700" marR="5080">
              <a:lnSpc>
                <a:spcPct val="125000"/>
              </a:lnSpc>
              <a:spcBef>
                <a:spcPts val="100"/>
              </a:spcBef>
            </a:pPr>
            <a:r>
              <a:rPr lang="en-US" spc="105" dirty="0">
                <a:solidFill>
                  <a:srgbClr val="111B1D"/>
                </a:solidFill>
                <a:latin typeface="Century Gothic" panose="020B0502020202020204" pitchFamily="34" charset="0"/>
                <a:cs typeface="Verdana" panose="020B0604030504040204"/>
              </a:rPr>
              <a:t>It stives to take immediate action to address climate change and its consequences.</a:t>
            </a:r>
            <a:endParaRPr dirty="0">
              <a:latin typeface="Century Gothic" panose="020B0502020202020204" pitchFamily="34" charset="0"/>
              <a:cs typeface="Verdana" panose="020B0604030504040204"/>
            </a:endParaRPr>
          </a:p>
        </p:txBody>
      </p:sp>
      <p:sp>
        <p:nvSpPr>
          <p:cNvPr id="29" name="object 18"/>
          <p:cNvSpPr txBox="1"/>
          <p:nvPr/>
        </p:nvSpPr>
        <p:spPr>
          <a:xfrm>
            <a:off x="13133716" y="7164542"/>
            <a:ext cx="3996690" cy="417358"/>
          </a:xfrm>
          <a:prstGeom prst="rect">
            <a:avLst/>
          </a:prstGeom>
        </p:spPr>
        <p:txBody>
          <a:bodyPr vert="horz" wrap="square" lIns="0" tIns="12700" rIns="0" bIns="0" rtlCol="0">
            <a:spAutoFit/>
          </a:bodyPr>
          <a:lstStyle>
            <a:lvl1pPr>
              <a:defRPr sz="8000" b="1" i="0">
                <a:solidFill>
                  <a:srgbClr val="111B1D"/>
                </a:solidFill>
                <a:latin typeface="Verdana" panose="020B0604030504040204"/>
                <a:ea typeface="+mj-ea"/>
                <a:cs typeface="Verdana" panose="020B0604030504040204"/>
              </a:defRPr>
            </a:lvl1pPr>
          </a:lstStyle>
          <a:p>
            <a:pPr marL="12700" marR="5080">
              <a:lnSpc>
                <a:spcPct val="107000"/>
              </a:lnSpc>
              <a:spcBef>
                <a:spcPts val="100"/>
              </a:spcBef>
            </a:pPr>
            <a:r>
              <a:rPr lang="en-US" sz="2700" kern="0" spc="-75" dirty="0">
                <a:solidFill>
                  <a:schemeClr val="bg2">
                    <a:lumMod val="50000"/>
                  </a:schemeClr>
                </a:solidFill>
                <a:latin typeface="Tahoma" panose="020B0604030504040204"/>
                <a:cs typeface="Tahoma" panose="020B0604030504040204"/>
              </a:rPr>
              <a:t>Goal 15: Life on Land</a:t>
            </a:r>
            <a:endParaRPr lang="en-US" sz="2700" kern="0" dirty="0">
              <a:solidFill>
                <a:schemeClr val="bg2">
                  <a:lumMod val="50000"/>
                </a:schemeClr>
              </a:solidFill>
              <a:latin typeface="Tahoma" panose="020B0604030504040204"/>
              <a:cs typeface="Tahoma" panose="020B0604030504040204"/>
            </a:endParaRPr>
          </a:p>
        </p:txBody>
      </p:sp>
      <p:sp>
        <p:nvSpPr>
          <p:cNvPr id="30" name="object 19"/>
          <p:cNvSpPr txBox="1"/>
          <p:nvPr/>
        </p:nvSpPr>
        <p:spPr>
          <a:xfrm>
            <a:off x="13145089" y="7778162"/>
            <a:ext cx="4429916" cy="1708738"/>
          </a:xfrm>
          <a:prstGeom prst="rect">
            <a:avLst/>
          </a:prstGeom>
        </p:spPr>
        <p:txBody>
          <a:bodyPr vert="horz" wrap="square" lIns="0" tIns="12700" rIns="0" bIns="0" rtlCol="0">
            <a:spAutoFit/>
          </a:bodyPr>
          <a:lstStyle/>
          <a:p>
            <a:pPr marL="12700" marR="5080">
              <a:lnSpc>
                <a:spcPct val="125000"/>
              </a:lnSpc>
              <a:spcBef>
                <a:spcPts val="100"/>
              </a:spcBef>
            </a:pPr>
            <a:r>
              <a:rPr lang="en-US" spc="105" dirty="0">
                <a:solidFill>
                  <a:srgbClr val="111B1D"/>
                </a:solidFill>
                <a:latin typeface="Century Gothic" panose="020B0502020202020204" pitchFamily="34" charset="0"/>
                <a:cs typeface="Verdana" panose="020B0604030504040204"/>
              </a:rPr>
              <a:t>It seeks to manage forest sustainability, prevent desertification, halt and reverse land degradation, and halt biodiversity loss.</a:t>
            </a:r>
            <a:endParaRPr dirty="0">
              <a:latin typeface="Century Gothic" panose="020B0502020202020204" pitchFamily="34" charset="0"/>
              <a:cs typeface="Verdana" panose="020B0604030504040204"/>
            </a:endParaRPr>
          </a:p>
        </p:txBody>
      </p:sp>
      <p:pic>
        <p:nvPicPr>
          <p:cNvPr id="32" name="Picture 3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09536" y="723900"/>
            <a:ext cx="3996691" cy="293638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34" name="Picture 3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09537" y="3883511"/>
            <a:ext cx="3996690" cy="293638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36" name="Picture 3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97520" y="7028474"/>
            <a:ext cx="4008707" cy="291562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b="2158"/>
          <a:stretch>
            <a:fillRect/>
          </a:stretch>
        </p:blipFill>
        <p:spPr>
          <a:xfrm rot="16200000">
            <a:off x="6781801" y="-7353300"/>
            <a:ext cx="4724399" cy="18288000"/>
          </a:xfrm>
          <a:prstGeom prst="rect">
            <a:avLst/>
          </a:prstGeom>
          <a:solidFill>
            <a:schemeClr val="bg1"/>
          </a:solidFill>
          <a:ln>
            <a:solidFill>
              <a:srgbClr val="FFFFFF"/>
            </a:solidFill>
          </a:ln>
          <a:effectLst>
            <a:reflection blurRad="6350" stA="53000" endPos="55000" dir="5400000" sy="-100000" algn="bl" rotWithShape="0"/>
          </a:effectLst>
        </p:spPr>
      </p:pic>
      <p:sp>
        <p:nvSpPr>
          <p:cNvPr id="7" name="object 7"/>
          <p:cNvSpPr/>
          <p:nvPr/>
        </p:nvSpPr>
        <p:spPr>
          <a:xfrm>
            <a:off x="609600" y="9563100"/>
            <a:ext cx="1485900" cy="57150"/>
          </a:xfrm>
          <a:custGeom>
            <a:avLst/>
            <a:gdLst/>
            <a:ahLst/>
            <a:cxnLst/>
            <a:rect l="l" t="t" r="r" b="b"/>
            <a:pathLst>
              <a:path w="1485900" h="57150">
                <a:moveTo>
                  <a:pt x="1485899" y="57149"/>
                </a:moveTo>
                <a:lnTo>
                  <a:pt x="0" y="57149"/>
                </a:lnTo>
                <a:lnTo>
                  <a:pt x="0" y="0"/>
                </a:lnTo>
                <a:lnTo>
                  <a:pt x="1485899" y="0"/>
                </a:lnTo>
                <a:lnTo>
                  <a:pt x="1485899" y="57149"/>
                </a:lnTo>
                <a:close/>
              </a:path>
            </a:pathLst>
          </a:custGeom>
          <a:solidFill>
            <a:srgbClr val="F41723"/>
          </a:solidFill>
        </p:spPr>
        <p:txBody>
          <a:bodyPr wrap="square" lIns="0" tIns="0" rIns="0" bIns="0" rtlCol="0"/>
          <a:lstStyle/>
          <a:p>
            <a:endParaRPr/>
          </a:p>
        </p:txBody>
      </p:sp>
      <p:sp>
        <p:nvSpPr>
          <p:cNvPr id="12" name="object 8"/>
          <p:cNvSpPr txBox="1"/>
          <p:nvPr/>
        </p:nvSpPr>
        <p:spPr>
          <a:xfrm>
            <a:off x="6705610" y="3581400"/>
            <a:ext cx="5486400" cy="382156"/>
          </a:xfrm>
          <a:prstGeom prst="rect">
            <a:avLst/>
          </a:prstGeom>
        </p:spPr>
        <p:txBody>
          <a:bodyPr vert="horz" wrap="square" lIns="0" tIns="12700" rIns="0" bIns="0" rtlCol="0">
            <a:spAutoFit/>
          </a:bodyPr>
          <a:lstStyle/>
          <a:p>
            <a:pPr marL="12700">
              <a:lnSpc>
                <a:spcPct val="100000"/>
              </a:lnSpc>
              <a:spcBef>
                <a:spcPts val="100"/>
              </a:spcBef>
            </a:pPr>
            <a:r>
              <a:rPr lang="en-PH" sz="2400" b="1" spc="185" dirty="0">
                <a:solidFill>
                  <a:schemeClr val="bg1">
                    <a:lumMod val="95000"/>
                  </a:schemeClr>
                </a:solidFill>
                <a:latin typeface="Tahoma" panose="020B0604030504040204"/>
                <a:cs typeface="Tahoma" panose="020B0604030504040204"/>
              </a:rPr>
              <a:t>TEAM TYPHOON ANALYST</a:t>
            </a:r>
            <a:endParaRPr sz="2400" dirty="0">
              <a:solidFill>
                <a:schemeClr val="bg1">
                  <a:lumMod val="95000"/>
                </a:schemeClr>
              </a:solidFill>
              <a:latin typeface="Tahoma" panose="020B0604030504040204"/>
              <a:cs typeface="Tahoma" panose="020B0604030504040204"/>
            </a:endParaRPr>
          </a:p>
        </p:txBody>
      </p:sp>
      <p:sp>
        <p:nvSpPr>
          <p:cNvPr id="9" name="object 6">
            <a:extLst>
              <a:ext uri="{FF2B5EF4-FFF2-40B4-BE49-F238E27FC236}">
                <a16:creationId xmlns:a16="http://schemas.microsoft.com/office/drawing/2014/main" id="{9F6F7FB5-6BA8-88E3-72A2-1678344895B6}"/>
              </a:ext>
            </a:extLst>
          </p:cNvPr>
          <p:cNvSpPr txBox="1">
            <a:spLocks noGrp="1"/>
          </p:cNvSpPr>
          <p:nvPr>
            <p:ph type="title"/>
          </p:nvPr>
        </p:nvSpPr>
        <p:spPr>
          <a:xfrm>
            <a:off x="4762500" y="2324100"/>
            <a:ext cx="8763000" cy="1257300"/>
          </a:xfrm>
          <a:prstGeom prst="rect">
            <a:avLst/>
          </a:prstGeom>
        </p:spPr>
        <p:txBody>
          <a:bodyPr vert="horz" wrap="square" lIns="0" tIns="12700" rIns="0" bIns="0" rtlCol="0">
            <a:spAutoFit/>
          </a:bodyPr>
          <a:lstStyle/>
          <a:p>
            <a:pPr marL="12700">
              <a:lnSpc>
                <a:spcPct val="100000"/>
              </a:lnSpc>
              <a:spcBef>
                <a:spcPts val="100"/>
              </a:spcBef>
            </a:pPr>
            <a:r>
              <a:rPr spc="-495" dirty="0">
                <a:solidFill>
                  <a:schemeClr val="bg1"/>
                </a:solidFill>
                <a:latin typeface="Tahoma" panose="020B0604030504040204"/>
                <a:cs typeface="Tahoma" panose="020B0604030504040204"/>
              </a:rPr>
              <a:t>M</a:t>
            </a:r>
            <a:r>
              <a:rPr spc="-254" dirty="0">
                <a:solidFill>
                  <a:schemeClr val="bg1"/>
                </a:solidFill>
                <a:latin typeface="Tahoma" panose="020B0604030504040204"/>
                <a:cs typeface="Tahoma" panose="020B0604030504040204"/>
              </a:rPr>
              <a:t>EE</a:t>
            </a:r>
            <a:r>
              <a:rPr spc="204" dirty="0">
                <a:solidFill>
                  <a:schemeClr val="bg1"/>
                </a:solidFill>
                <a:latin typeface="Tahoma" panose="020B0604030504040204"/>
                <a:cs typeface="Tahoma" panose="020B0604030504040204"/>
              </a:rPr>
              <a:t>T</a:t>
            </a:r>
            <a:r>
              <a:rPr spc="-345" dirty="0">
                <a:solidFill>
                  <a:schemeClr val="bg1"/>
                </a:solidFill>
                <a:latin typeface="Tahoma" panose="020B0604030504040204"/>
                <a:cs typeface="Tahoma" panose="020B0604030504040204"/>
              </a:rPr>
              <a:t> </a:t>
            </a:r>
            <a:r>
              <a:rPr spc="40" dirty="0">
                <a:solidFill>
                  <a:schemeClr val="bg1"/>
                </a:solidFill>
                <a:latin typeface="Tahoma" panose="020B0604030504040204"/>
                <a:cs typeface="Tahoma" panose="020B0604030504040204"/>
              </a:rPr>
              <a:t>T</a:t>
            </a:r>
            <a:r>
              <a:rPr spc="-10" dirty="0">
                <a:solidFill>
                  <a:schemeClr val="bg1"/>
                </a:solidFill>
                <a:latin typeface="Tahoma" panose="020B0604030504040204"/>
                <a:cs typeface="Tahoma" panose="020B0604030504040204"/>
              </a:rPr>
              <a:t>H</a:t>
            </a:r>
            <a:r>
              <a:rPr spc="-90" dirty="0">
                <a:solidFill>
                  <a:schemeClr val="bg1"/>
                </a:solidFill>
                <a:latin typeface="Tahoma" panose="020B0604030504040204"/>
                <a:cs typeface="Tahoma" panose="020B0604030504040204"/>
              </a:rPr>
              <a:t>E</a:t>
            </a:r>
            <a:r>
              <a:rPr spc="-345" dirty="0">
                <a:solidFill>
                  <a:schemeClr val="bg1"/>
                </a:solidFill>
                <a:latin typeface="Tahoma" panose="020B0604030504040204"/>
                <a:cs typeface="Tahoma" panose="020B0604030504040204"/>
              </a:rPr>
              <a:t> </a:t>
            </a:r>
            <a:r>
              <a:rPr spc="40" dirty="0">
                <a:solidFill>
                  <a:schemeClr val="bg1"/>
                </a:solidFill>
                <a:latin typeface="Tahoma" panose="020B0604030504040204"/>
                <a:cs typeface="Tahoma" panose="020B0604030504040204"/>
              </a:rPr>
              <a:t>T</a:t>
            </a:r>
            <a:r>
              <a:rPr spc="-254" dirty="0">
                <a:solidFill>
                  <a:schemeClr val="bg1"/>
                </a:solidFill>
                <a:latin typeface="Tahoma" panose="020B0604030504040204"/>
                <a:cs typeface="Tahoma" panose="020B0604030504040204"/>
              </a:rPr>
              <a:t>E</a:t>
            </a:r>
            <a:r>
              <a:rPr spc="509" dirty="0">
                <a:solidFill>
                  <a:schemeClr val="bg1"/>
                </a:solidFill>
                <a:latin typeface="Tahoma" panose="020B0604030504040204"/>
                <a:cs typeface="Tahoma" panose="020B0604030504040204"/>
              </a:rPr>
              <a:t>A</a:t>
            </a:r>
            <a:r>
              <a:rPr spc="-330" dirty="0">
                <a:solidFill>
                  <a:schemeClr val="bg1"/>
                </a:solidFill>
                <a:latin typeface="Tahoma" panose="020B0604030504040204"/>
                <a:cs typeface="Tahoma" panose="020B0604030504040204"/>
              </a:rPr>
              <a:t>M</a:t>
            </a:r>
          </a:p>
        </p:txBody>
      </p:sp>
      <p:pic>
        <p:nvPicPr>
          <p:cNvPr id="17" name="object 10">
            <a:extLst>
              <a:ext uri="{FF2B5EF4-FFF2-40B4-BE49-F238E27FC236}">
                <a16:creationId xmlns:a16="http://schemas.microsoft.com/office/drawing/2014/main" id="{7621BA79-3847-1D97-8C67-8D6C980D0620}"/>
              </a:ext>
            </a:extLst>
          </p:cNvPr>
          <p:cNvPicPr/>
          <p:nvPr/>
        </p:nvPicPr>
        <p:blipFill>
          <a:blip r:embed="rId4" cstate="print">
            <a:extLst>
              <a:ext uri="{28A0092B-C50C-407E-A947-70E740481C1C}">
                <a14:useLocalDpi xmlns:a14="http://schemas.microsoft.com/office/drawing/2010/main" val="0"/>
              </a:ext>
            </a:extLst>
          </a:blip>
          <a:srcRect/>
          <a:stretch/>
        </p:blipFill>
        <p:spPr>
          <a:xfrm>
            <a:off x="14158171" y="4854749"/>
            <a:ext cx="2780835" cy="3183636"/>
          </a:xfrm>
          <a:prstGeom prst="rect">
            <a:avLst/>
          </a:prstGeom>
        </p:spPr>
      </p:pic>
      <p:sp>
        <p:nvSpPr>
          <p:cNvPr id="19" name="object 11">
            <a:extLst>
              <a:ext uri="{FF2B5EF4-FFF2-40B4-BE49-F238E27FC236}">
                <a16:creationId xmlns:a16="http://schemas.microsoft.com/office/drawing/2014/main" id="{21B49A51-5A7E-4D3C-8E44-4505365DCC2D}"/>
              </a:ext>
            </a:extLst>
          </p:cNvPr>
          <p:cNvSpPr txBox="1"/>
          <p:nvPr/>
        </p:nvSpPr>
        <p:spPr>
          <a:xfrm>
            <a:off x="4060554" y="7945582"/>
            <a:ext cx="5994871" cy="2081980"/>
          </a:xfrm>
          <a:prstGeom prst="rect">
            <a:avLst/>
          </a:prstGeom>
        </p:spPr>
        <p:txBody>
          <a:bodyPr vert="horz" wrap="square" lIns="0" tIns="243205" rIns="0" bIns="0" rtlCol="0">
            <a:spAutoFit/>
          </a:bodyPr>
          <a:lstStyle/>
          <a:p>
            <a:pPr marR="5080" algn="ctr">
              <a:lnSpc>
                <a:spcPct val="100000"/>
              </a:lnSpc>
              <a:spcBef>
                <a:spcPts val="1915"/>
              </a:spcBef>
            </a:pPr>
            <a:r>
              <a:rPr lang="en-US" sz="2700" b="1" spc="-30" dirty="0">
                <a:solidFill>
                  <a:srgbClr val="111B1D"/>
                </a:solidFill>
                <a:latin typeface="Tahoma" panose="020B0604030504040204"/>
                <a:cs typeface="Tahoma" panose="020B0604030504040204"/>
              </a:rPr>
              <a:t>John </a:t>
            </a:r>
            <a:r>
              <a:rPr lang="en-US" sz="2700" b="1" spc="-30" dirty="0" err="1">
                <a:solidFill>
                  <a:srgbClr val="111B1D"/>
                </a:solidFill>
                <a:latin typeface="Tahoma" panose="020B0604030504040204"/>
                <a:cs typeface="Tahoma" panose="020B0604030504040204"/>
              </a:rPr>
              <a:t>Palis</a:t>
            </a:r>
            <a:endParaRPr sz="2700" dirty="0">
              <a:latin typeface="Tahoma" panose="020B0604030504040204"/>
              <a:cs typeface="Tahoma" panose="020B0604030504040204"/>
            </a:endParaRPr>
          </a:p>
          <a:p>
            <a:pPr marR="5080" algn="ctr">
              <a:lnSpc>
                <a:spcPct val="100000"/>
              </a:lnSpc>
              <a:spcBef>
                <a:spcPts val="1275"/>
              </a:spcBef>
            </a:pPr>
            <a:r>
              <a:rPr lang="en-US" sz="1900" spc="-65" dirty="0">
                <a:solidFill>
                  <a:srgbClr val="111B1D"/>
                </a:solidFill>
                <a:latin typeface="Verdana" panose="020B0604030504040204"/>
                <a:cs typeface="Verdana" panose="020B0604030504040204"/>
              </a:rPr>
              <a:t>Presentation Manager</a:t>
            </a:r>
            <a:endParaRPr sz="1900" dirty="0">
              <a:latin typeface="Verdana" panose="020B0604030504040204"/>
              <a:cs typeface="Verdana" panose="020B0604030504040204"/>
            </a:endParaRPr>
          </a:p>
          <a:p>
            <a:pPr algn="ctr">
              <a:lnSpc>
                <a:spcPct val="100000"/>
              </a:lnSpc>
            </a:pPr>
            <a:endParaRPr sz="2400" dirty="0">
              <a:latin typeface="Verdana" panose="020B0604030504040204"/>
              <a:cs typeface="Verdana" panose="020B0604030504040204"/>
            </a:endParaRPr>
          </a:p>
          <a:p>
            <a:pPr algn="ctr">
              <a:lnSpc>
                <a:spcPct val="100000"/>
              </a:lnSpc>
              <a:spcBef>
                <a:spcPts val="30"/>
              </a:spcBef>
            </a:pPr>
            <a:endParaRPr sz="1950" dirty="0">
              <a:latin typeface="Verdana" panose="020B0604030504040204"/>
              <a:cs typeface="Verdana" panose="020B0604030504040204"/>
            </a:endParaRPr>
          </a:p>
          <a:p>
            <a:pPr marR="5080" algn="ctr">
              <a:lnSpc>
                <a:spcPct val="100000"/>
              </a:lnSpc>
            </a:pPr>
            <a:endParaRPr sz="1900" dirty="0">
              <a:latin typeface="Verdana" panose="020B0604030504040204"/>
              <a:cs typeface="Verdana" panose="020B0604030504040204"/>
            </a:endParaRPr>
          </a:p>
        </p:txBody>
      </p:sp>
      <p:sp>
        <p:nvSpPr>
          <p:cNvPr id="20" name="object 11">
            <a:extLst>
              <a:ext uri="{FF2B5EF4-FFF2-40B4-BE49-F238E27FC236}">
                <a16:creationId xmlns:a16="http://schemas.microsoft.com/office/drawing/2014/main" id="{C9C79809-798F-CFAA-D92C-046998313D8C}"/>
              </a:ext>
            </a:extLst>
          </p:cNvPr>
          <p:cNvSpPr txBox="1"/>
          <p:nvPr/>
        </p:nvSpPr>
        <p:spPr>
          <a:xfrm>
            <a:off x="8197937" y="7966364"/>
            <a:ext cx="5994871" cy="2081980"/>
          </a:xfrm>
          <a:prstGeom prst="rect">
            <a:avLst/>
          </a:prstGeom>
        </p:spPr>
        <p:txBody>
          <a:bodyPr vert="horz" wrap="square" lIns="0" tIns="243205" rIns="0" bIns="0" rtlCol="0">
            <a:spAutoFit/>
          </a:bodyPr>
          <a:lstStyle/>
          <a:p>
            <a:pPr marR="5080" algn="ctr">
              <a:lnSpc>
                <a:spcPct val="100000"/>
              </a:lnSpc>
              <a:spcBef>
                <a:spcPts val="1915"/>
              </a:spcBef>
            </a:pPr>
            <a:r>
              <a:rPr lang="en-US" sz="2700" b="1" spc="-30" dirty="0">
                <a:solidFill>
                  <a:srgbClr val="111B1D"/>
                </a:solidFill>
                <a:latin typeface="Tahoma" panose="020B0604030504040204"/>
                <a:cs typeface="Tahoma" panose="020B0604030504040204"/>
              </a:rPr>
              <a:t>Christine </a:t>
            </a:r>
            <a:r>
              <a:rPr lang="en-US" sz="2700" b="1" spc="-30" dirty="0" err="1">
                <a:solidFill>
                  <a:srgbClr val="111B1D"/>
                </a:solidFill>
                <a:latin typeface="Tahoma" panose="020B0604030504040204"/>
                <a:cs typeface="Tahoma" panose="020B0604030504040204"/>
              </a:rPr>
              <a:t>Alangilan</a:t>
            </a:r>
            <a:endParaRPr sz="2700" dirty="0">
              <a:latin typeface="Tahoma" panose="020B0604030504040204"/>
              <a:cs typeface="Tahoma" panose="020B0604030504040204"/>
            </a:endParaRPr>
          </a:p>
          <a:p>
            <a:pPr marR="5080" algn="ctr">
              <a:lnSpc>
                <a:spcPct val="100000"/>
              </a:lnSpc>
              <a:spcBef>
                <a:spcPts val="1275"/>
              </a:spcBef>
            </a:pPr>
            <a:r>
              <a:rPr lang="en-US" sz="1900" spc="-65" dirty="0">
                <a:solidFill>
                  <a:srgbClr val="111B1D"/>
                </a:solidFill>
                <a:latin typeface="Verdana" panose="020B0604030504040204"/>
                <a:cs typeface="Verdana" panose="020B0604030504040204"/>
              </a:rPr>
              <a:t>Documentation Director</a:t>
            </a:r>
            <a:endParaRPr sz="1900" dirty="0">
              <a:latin typeface="Verdana" panose="020B0604030504040204"/>
              <a:cs typeface="Verdana" panose="020B0604030504040204"/>
            </a:endParaRPr>
          </a:p>
          <a:p>
            <a:pPr algn="ctr">
              <a:lnSpc>
                <a:spcPct val="100000"/>
              </a:lnSpc>
            </a:pPr>
            <a:endParaRPr sz="2400" dirty="0">
              <a:latin typeface="Verdana" panose="020B0604030504040204"/>
              <a:cs typeface="Verdana" panose="020B0604030504040204"/>
            </a:endParaRPr>
          </a:p>
          <a:p>
            <a:pPr algn="ctr">
              <a:lnSpc>
                <a:spcPct val="100000"/>
              </a:lnSpc>
              <a:spcBef>
                <a:spcPts val="30"/>
              </a:spcBef>
            </a:pPr>
            <a:endParaRPr sz="1950" dirty="0">
              <a:latin typeface="Verdana" panose="020B0604030504040204"/>
              <a:cs typeface="Verdana" panose="020B0604030504040204"/>
            </a:endParaRPr>
          </a:p>
          <a:p>
            <a:pPr marR="5080" algn="ctr">
              <a:lnSpc>
                <a:spcPct val="100000"/>
              </a:lnSpc>
            </a:pPr>
            <a:endParaRPr sz="1900" dirty="0">
              <a:latin typeface="Verdana" panose="020B0604030504040204"/>
              <a:cs typeface="Verdana" panose="020B0604030504040204"/>
            </a:endParaRPr>
          </a:p>
        </p:txBody>
      </p:sp>
      <p:sp>
        <p:nvSpPr>
          <p:cNvPr id="21" name="object 11">
            <a:extLst>
              <a:ext uri="{FF2B5EF4-FFF2-40B4-BE49-F238E27FC236}">
                <a16:creationId xmlns:a16="http://schemas.microsoft.com/office/drawing/2014/main" id="{9D3CC9C6-1415-9A96-1DFC-45EEE8D72978}"/>
              </a:ext>
            </a:extLst>
          </p:cNvPr>
          <p:cNvSpPr txBox="1"/>
          <p:nvPr/>
        </p:nvSpPr>
        <p:spPr>
          <a:xfrm>
            <a:off x="-42192" y="7945582"/>
            <a:ext cx="5994871" cy="2081980"/>
          </a:xfrm>
          <a:prstGeom prst="rect">
            <a:avLst/>
          </a:prstGeom>
        </p:spPr>
        <p:txBody>
          <a:bodyPr vert="horz" wrap="square" lIns="0" tIns="243205" rIns="0" bIns="0" rtlCol="0">
            <a:spAutoFit/>
          </a:bodyPr>
          <a:lstStyle/>
          <a:p>
            <a:pPr marR="5080" algn="ctr">
              <a:lnSpc>
                <a:spcPct val="100000"/>
              </a:lnSpc>
              <a:spcBef>
                <a:spcPts val="1915"/>
              </a:spcBef>
            </a:pPr>
            <a:r>
              <a:rPr lang="en-US" sz="2700" b="1" spc="-30" dirty="0">
                <a:solidFill>
                  <a:srgbClr val="111B1D"/>
                </a:solidFill>
                <a:latin typeface="Tahoma" panose="020B0604030504040204"/>
                <a:cs typeface="Tahoma" panose="020B0604030504040204"/>
              </a:rPr>
              <a:t>Gabriel Alvaro</a:t>
            </a:r>
            <a:endParaRPr sz="2700" dirty="0">
              <a:latin typeface="Tahoma" panose="020B0604030504040204"/>
              <a:cs typeface="Tahoma" panose="020B0604030504040204"/>
            </a:endParaRPr>
          </a:p>
          <a:p>
            <a:pPr marR="5080" algn="ctr">
              <a:lnSpc>
                <a:spcPct val="100000"/>
              </a:lnSpc>
              <a:spcBef>
                <a:spcPts val="1275"/>
              </a:spcBef>
            </a:pPr>
            <a:r>
              <a:rPr lang="en-US" sz="1900" spc="-65" dirty="0">
                <a:solidFill>
                  <a:srgbClr val="111B1D"/>
                </a:solidFill>
                <a:latin typeface="Verdana" panose="020B0604030504040204"/>
                <a:cs typeface="Verdana" panose="020B0604030504040204"/>
              </a:rPr>
              <a:t>Project Manager</a:t>
            </a:r>
            <a:endParaRPr sz="1900" dirty="0">
              <a:latin typeface="Verdana" panose="020B0604030504040204"/>
              <a:cs typeface="Verdana" panose="020B0604030504040204"/>
            </a:endParaRPr>
          </a:p>
          <a:p>
            <a:pPr algn="ctr">
              <a:lnSpc>
                <a:spcPct val="100000"/>
              </a:lnSpc>
            </a:pPr>
            <a:endParaRPr sz="2400" dirty="0">
              <a:latin typeface="Verdana" panose="020B0604030504040204"/>
              <a:cs typeface="Verdana" panose="020B0604030504040204"/>
            </a:endParaRPr>
          </a:p>
          <a:p>
            <a:pPr algn="ctr">
              <a:lnSpc>
                <a:spcPct val="100000"/>
              </a:lnSpc>
              <a:spcBef>
                <a:spcPts val="30"/>
              </a:spcBef>
            </a:pPr>
            <a:endParaRPr sz="1950" dirty="0">
              <a:latin typeface="Verdana" panose="020B0604030504040204"/>
              <a:cs typeface="Verdana" panose="020B0604030504040204"/>
            </a:endParaRPr>
          </a:p>
          <a:p>
            <a:pPr marR="5080" algn="ctr">
              <a:lnSpc>
                <a:spcPct val="100000"/>
              </a:lnSpc>
            </a:pPr>
            <a:endParaRPr sz="1900" dirty="0">
              <a:latin typeface="Verdana" panose="020B0604030504040204"/>
              <a:cs typeface="Verdana" panose="020B0604030504040204"/>
            </a:endParaRPr>
          </a:p>
        </p:txBody>
      </p:sp>
      <p:sp>
        <p:nvSpPr>
          <p:cNvPr id="22" name="object 11">
            <a:extLst>
              <a:ext uri="{FF2B5EF4-FFF2-40B4-BE49-F238E27FC236}">
                <a16:creationId xmlns:a16="http://schemas.microsoft.com/office/drawing/2014/main" id="{B73871EC-DFE3-BE39-598D-ACFFA85E391A}"/>
              </a:ext>
            </a:extLst>
          </p:cNvPr>
          <p:cNvSpPr txBox="1"/>
          <p:nvPr/>
        </p:nvSpPr>
        <p:spPr>
          <a:xfrm>
            <a:off x="12404598" y="7962900"/>
            <a:ext cx="5994871" cy="2081980"/>
          </a:xfrm>
          <a:prstGeom prst="rect">
            <a:avLst/>
          </a:prstGeom>
        </p:spPr>
        <p:txBody>
          <a:bodyPr vert="horz" wrap="square" lIns="0" tIns="243205" rIns="0" bIns="0" rtlCol="0">
            <a:spAutoFit/>
          </a:bodyPr>
          <a:lstStyle/>
          <a:p>
            <a:pPr marR="5080" algn="ctr">
              <a:lnSpc>
                <a:spcPct val="100000"/>
              </a:lnSpc>
              <a:spcBef>
                <a:spcPts val="1915"/>
              </a:spcBef>
            </a:pPr>
            <a:r>
              <a:rPr lang="en-US" sz="2700" b="1" spc="-30" dirty="0">
                <a:solidFill>
                  <a:srgbClr val="111B1D"/>
                </a:solidFill>
                <a:latin typeface="Tahoma" panose="020B0604030504040204"/>
                <a:cs typeface="Tahoma" panose="020B0604030504040204"/>
              </a:rPr>
              <a:t>Marian Guerra</a:t>
            </a:r>
            <a:endParaRPr sz="2700" dirty="0">
              <a:latin typeface="Tahoma" panose="020B0604030504040204"/>
              <a:cs typeface="Tahoma" panose="020B0604030504040204"/>
            </a:endParaRPr>
          </a:p>
          <a:p>
            <a:pPr marR="5080" algn="ctr">
              <a:lnSpc>
                <a:spcPct val="100000"/>
              </a:lnSpc>
              <a:spcBef>
                <a:spcPts val="1275"/>
              </a:spcBef>
            </a:pPr>
            <a:r>
              <a:rPr lang="en-US" sz="1900" spc="-65" dirty="0">
                <a:solidFill>
                  <a:srgbClr val="111B1D"/>
                </a:solidFill>
                <a:latin typeface="Verdana" panose="020B0604030504040204"/>
                <a:cs typeface="Verdana" panose="020B0604030504040204"/>
              </a:rPr>
              <a:t>Quality Assurance Analyst</a:t>
            </a:r>
            <a:endParaRPr sz="1900" dirty="0">
              <a:latin typeface="Verdana" panose="020B0604030504040204"/>
              <a:cs typeface="Verdana" panose="020B0604030504040204"/>
            </a:endParaRPr>
          </a:p>
          <a:p>
            <a:pPr algn="ctr">
              <a:lnSpc>
                <a:spcPct val="100000"/>
              </a:lnSpc>
            </a:pPr>
            <a:endParaRPr sz="2400" dirty="0">
              <a:latin typeface="Verdana" panose="020B0604030504040204"/>
              <a:cs typeface="Verdana" panose="020B0604030504040204"/>
            </a:endParaRPr>
          </a:p>
          <a:p>
            <a:pPr algn="ctr">
              <a:lnSpc>
                <a:spcPct val="100000"/>
              </a:lnSpc>
              <a:spcBef>
                <a:spcPts val="30"/>
              </a:spcBef>
            </a:pPr>
            <a:endParaRPr sz="1950" dirty="0">
              <a:latin typeface="Verdana" panose="020B0604030504040204"/>
              <a:cs typeface="Verdana" panose="020B0604030504040204"/>
            </a:endParaRPr>
          </a:p>
          <a:p>
            <a:pPr marR="5080" algn="ctr">
              <a:lnSpc>
                <a:spcPct val="100000"/>
              </a:lnSpc>
            </a:pPr>
            <a:endParaRPr sz="1900" dirty="0">
              <a:latin typeface="Verdana" panose="020B0604030504040204"/>
              <a:cs typeface="Verdana" panose="020B0604030504040204"/>
            </a:endParaRPr>
          </a:p>
        </p:txBody>
      </p:sp>
      <p:pic>
        <p:nvPicPr>
          <p:cNvPr id="14" name="Picture 13">
            <a:extLst>
              <a:ext uri="{FF2B5EF4-FFF2-40B4-BE49-F238E27FC236}">
                <a16:creationId xmlns:a16="http://schemas.microsoft.com/office/drawing/2014/main" id="{6F697C34-9CBA-2B8B-2BD3-A3C337687351}"/>
              </a:ext>
            </a:extLst>
          </p:cNvPr>
          <p:cNvPicPr>
            <a:picLocks noChangeAspect="1"/>
          </p:cNvPicPr>
          <p:nvPr/>
        </p:nvPicPr>
        <p:blipFill rotWithShape="1">
          <a:blip r:embed="rId5">
            <a:extLst>
              <a:ext uri="{28A0092B-C50C-407E-A947-70E740481C1C}">
                <a14:useLocalDpi xmlns:a14="http://schemas.microsoft.com/office/drawing/2010/main" val="0"/>
              </a:ext>
            </a:extLst>
          </a:blip>
          <a:srcRect l="43810" t="38176" r="38272" b="40618"/>
          <a:stretch/>
        </p:blipFill>
        <p:spPr>
          <a:xfrm>
            <a:off x="5359107" y="4885182"/>
            <a:ext cx="3219554" cy="3183636"/>
          </a:xfrm>
          <a:prstGeom prst="rect">
            <a:avLst/>
          </a:prstGeom>
        </p:spPr>
      </p:pic>
      <p:pic>
        <p:nvPicPr>
          <p:cNvPr id="4" name="Picture 3">
            <a:extLst>
              <a:ext uri="{FF2B5EF4-FFF2-40B4-BE49-F238E27FC236}">
                <a16:creationId xmlns:a16="http://schemas.microsoft.com/office/drawing/2014/main" id="{38977D75-8BAA-17B0-2B1D-8E8FF953058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34572" y="4854749"/>
            <a:ext cx="3219554" cy="3108151"/>
          </a:xfrm>
          <a:prstGeom prst="rect">
            <a:avLst/>
          </a:prstGeom>
        </p:spPr>
      </p:pic>
      <p:sp>
        <p:nvSpPr>
          <p:cNvPr id="6" name="Rectangle 5">
            <a:extLst>
              <a:ext uri="{FF2B5EF4-FFF2-40B4-BE49-F238E27FC236}">
                <a16:creationId xmlns:a16="http://schemas.microsoft.com/office/drawing/2014/main" id="{165DF826-A33E-0812-7163-02391697959D}"/>
              </a:ext>
            </a:extLst>
          </p:cNvPr>
          <p:cNvSpPr/>
          <p:nvPr/>
        </p:nvSpPr>
        <p:spPr>
          <a:xfrm>
            <a:off x="9620235" y="4838700"/>
            <a:ext cx="3165087" cy="3230118"/>
          </a:xfrm>
          <a:prstGeom prst="rect">
            <a:avLst/>
          </a:prstGeom>
          <a:solidFill>
            <a:schemeClr val="bg1"/>
          </a:solidFill>
          <a:ln>
            <a:solidFill>
              <a:schemeClr val="bg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79CC52E5-4148-018D-9C65-1FB22A6383A4}"/>
              </a:ext>
            </a:extLst>
          </p:cNvPr>
          <p:cNvPicPr>
            <a:picLocks noChangeAspect="1"/>
          </p:cNvPicPr>
          <p:nvPr/>
        </p:nvPicPr>
        <p:blipFill>
          <a:blip r:embed="rId7" cstate="print">
            <a:extLst>
              <a:ext uri="{BEBA8EAE-BF5A-486C-A8C5-ECC9F3942E4B}">
                <a14:imgProps xmlns:a14="http://schemas.microsoft.com/office/drawing/2010/main">
                  <a14:imgLayer r:embed="rId8">
                    <a14:imgEffect>
                      <a14:backgroundRemoval t="8042" b="99301" l="9878" r="89948">
                        <a14:foregroundMark x1="48252" y1="10664" x2="47378" y2="12063"/>
                        <a14:foregroundMark x1="47552" y1="9003" x2="55420" y2="13199"/>
                        <a14:foregroundMark x1="41696" y1="10839" x2="57343" y2="12413"/>
                        <a14:foregroundMark x1="57343" y1="12413" x2="60402" y2="19143"/>
                        <a14:foregroundMark x1="63462" y1="88462" x2="17570" y2="93444"/>
                        <a14:foregroundMark x1="17570" y1="93444" x2="38724" y2="97203"/>
                        <a14:foregroundMark x1="38724" y1="97203" x2="60927" y2="94406"/>
                        <a14:foregroundMark x1="60927" y1="94406" x2="50787" y2="83392"/>
                        <a14:foregroundMark x1="50787" y1="83392" x2="32867" y2="91346"/>
                        <a14:foregroundMark x1="32867" y1="91346" x2="49301" y2="98427"/>
                        <a14:foregroundMark x1="49301" y1="98427" x2="65210" y2="92045"/>
                        <a14:foregroundMark x1="65210" y1="92045" x2="64161" y2="95105"/>
                        <a14:foregroundMark x1="66521" y1="92745" x2="69580" y2="96329"/>
                        <a14:foregroundMark x1="39073" y1="14685" x2="31985" y2="37254"/>
                        <a14:foregroundMark x1="32232" y1="37354" x2="38724" y2="18094"/>
                        <a14:foregroundMark x1="38724" y1="18094" x2="57605" y2="14948"/>
                        <a14:foregroundMark x1="57605" y1="14948" x2="62823" y2="27881"/>
                        <a14:foregroundMark x1="62801" y1="50149" x2="71329" y2="84790"/>
                        <a14:foregroundMark x1="71329" y1="84790" x2="55769" y2="99301"/>
                        <a14:foregroundMark x1="55769" y1="99301" x2="67220" y2="95629"/>
                        <a14:foregroundMark x1="49476" y1="8217" x2="62675" y2="24563"/>
                        <a14:foregroundMark x1="62675" y1="24563" x2="62893" y2="26055"/>
                        <a14:foregroundMark x1="50874" y1="9003" x2="62038" y2="16185"/>
                        <a14:foregroundMark x1="58479" y1="14685" x2="62636" y2="22313"/>
                        <a14:foregroundMark x1="57080" y1="16346" x2="62850" y2="24974"/>
                        <a14:foregroundMark x1="62865" y1="26785" x2="62325" y2="19143"/>
                        <a14:foregroundMark x1="62325" y1="19143" x2="48689" y2="10927"/>
                        <a14:foregroundMark x1="48689" y1="10927" x2="45017" y2="11801"/>
                        <a14:foregroundMark x1="58916" y1="15385" x2="46154" y2="8217"/>
                        <a14:foregroundMark x1="60577" y1="14685" x2="46853" y2="8042"/>
                        <a14:foregroundMark x1="61801" y1="16084" x2="49738" y2="9703"/>
                        <a14:foregroundMark x1="61578" y1="15378" x2="52360" y2="9178"/>
                        <a14:foregroundMark x1="60839" y1="14685" x2="51136" y2="9878"/>
                        <a14:foregroundMark x1="61101" y1="14860" x2="53497" y2="9703"/>
                        <a14:foregroundMark x1="61424" y1="15107" x2="55420" y2="9441"/>
                        <a14:foregroundMark x1="60272" y1="13087" x2="54196" y2="9441"/>
                        <a14:foregroundMark x1="61192" y1="13639" x2="61068" y2="13564"/>
                        <a14:backgroundMark x1="64212" y1="30491" x2="63462" y2="50175"/>
                        <a14:backgroundMark x1="28147" y1="35490" x2="28671" y2="49213"/>
                        <a14:backgroundMark x1="31731" y1="37150" x2="27972" y2="45892"/>
                        <a14:backgroundMark x1="31469" y1="38811" x2="26748" y2="51136"/>
                        <a14:backgroundMark x1="62238" y1="42570" x2="61538" y2="49650"/>
                        <a14:backgroundMark x1="61538" y1="42570" x2="62500" y2="42133"/>
                        <a14:backgroundMark x1="61538" y1="42308" x2="63199" y2="40647"/>
                        <a14:backgroundMark x1="61538" y1="41434" x2="62238" y2="39773"/>
                        <a14:backgroundMark x1="62063" y1="41608" x2="63462" y2="37850"/>
                        <a14:backgroundMark x1="61801" y1="42308" x2="63199" y2="38811"/>
                        <a14:backgroundMark x1="66434" y1="34965" x2="66171" y2="19930"/>
                        <a14:backgroundMark x1="66171" y1="35577" x2="63636" y2="18531"/>
                        <a14:backgroundMark x1="63636" y1="18531" x2="59353" y2="11014"/>
                        <a14:backgroundMark x1="68794" y1="38549" x2="68269" y2="30245"/>
                        <a14:backgroundMark x1="68269" y1="27622" x2="67308" y2="42395"/>
                        <a14:backgroundMark x1="66171" y1="20192" x2="67045" y2="40909"/>
                        <a14:backgroundMark x1="64073" y1="17220" x2="68794" y2="41521"/>
                        <a14:backgroundMark x1="63199" y1="10752" x2="65909" y2="44493"/>
                        <a14:backgroundMark x1="29196" y1="39161" x2="33304" y2="12850"/>
                        <a14:backgroundMark x1="32692" y1="12850" x2="29196" y2="44493"/>
                        <a14:backgroundMark x1="59965" y1="6906" x2="66346" y2="22028"/>
                        <a14:backgroundMark x1="66346" y1="22028" x2="64685" y2="45367"/>
                        <a14:backgroundMark x1="63811" y1="39773" x2="61713" y2="43881"/>
                      </a14:backgroundRemoval>
                    </a14:imgEffect>
                  </a14:imgLayer>
                </a14:imgProps>
              </a:ext>
              <a:ext uri="{28A0092B-C50C-407E-A947-70E740481C1C}">
                <a14:useLocalDpi xmlns:a14="http://schemas.microsoft.com/office/drawing/2010/main" val="0"/>
              </a:ext>
            </a:extLst>
          </a:blip>
          <a:stretch>
            <a:fillRect/>
          </a:stretch>
        </p:blipFill>
        <p:spPr>
          <a:xfrm>
            <a:off x="9744201" y="4797316"/>
            <a:ext cx="3219553" cy="3219553"/>
          </a:xfrm>
          <a:prstGeom prst="rect">
            <a:avLst/>
          </a:prstGeom>
        </p:spPr>
      </p:pic>
    </p:spTree>
    <p:extLst>
      <p:ext uri="{BB962C8B-B14F-4D97-AF65-F5344CB8AC3E}">
        <p14:creationId xmlns:p14="http://schemas.microsoft.com/office/powerpoint/2010/main" val="1912753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0"/>
            <a:ext cx="4238625" cy="10287000"/>
          </a:xfrm>
          <a:custGeom>
            <a:avLst/>
            <a:gdLst/>
            <a:ahLst/>
            <a:cxnLst/>
            <a:rect l="l" t="t" r="r" b="b"/>
            <a:pathLst>
              <a:path w="4238625" h="10287000">
                <a:moveTo>
                  <a:pt x="4238624" y="10286999"/>
                </a:moveTo>
                <a:lnTo>
                  <a:pt x="0" y="10286999"/>
                </a:lnTo>
                <a:lnTo>
                  <a:pt x="0" y="0"/>
                </a:lnTo>
                <a:lnTo>
                  <a:pt x="4238624" y="0"/>
                </a:lnTo>
                <a:lnTo>
                  <a:pt x="4238624" y="10286999"/>
                </a:lnTo>
                <a:close/>
              </a:path>
            </a:pathLst>
          </a:custGeom>
          <a:solidFill>
            <a:srgbClr val="D5D5D5"/>
          </a:solidFill>
        </p:spPr>
        <p:txBody>
          <a:bodyPr wrap="square" lIns="0" tIns="0" rIns="0" bIns="0" rtlCol="0"/>
          <a:lstStyle/>
          <a:p>
            <a:endParaRPr dirty="0"/>
          </a:p>
        </p:txBody>
      </p:sp>
      <p:sp>
        <p:nvSpPr>
          <p:cNvPr id="4" name="object 4"/>
          <p:cNvSpPr txBox="1"/>
          <p:nvPr/>
        </p:nvSpPr>
        <p:spPr>
          <a:xfrm rot="5400000">
            <a:off x="1560975" y="-513154"/>
            <a:ext cx="1661993" cy="3693307"/>
          </a:xfrm>
          <a:prstGeom prst="rect">
            <a:avLst/>
          </a:prstGeom>
        </p:spPr>
        <p:txBody>
          <a:bodyPr vert="vert270" wrap="square" lIns="0" tIns="13970" rIns="0" bIns="0" rtlCol="0">
            <a:spAutoFit/>
          </a:bodyPr>
          <a:lstStyle/>
          <a:p>
            <a:pPr marL="12700">
              <a:lnSpc>
                <a:spcPct val="100000"/>
              </a:lnSpc>
              <a:spcBef>
                <a:spcPts val="110"/>
              </a:spcBef>
            </a:pPr>
            <a:r>
              <a:rPr sz="5400" b="1" spc="-130" dirty="0">
                <a:solidFill>
                  <a:srgbClr val="FFFFFF"/>
                </a:solidFill>
                <a:latin typeface="Tahoma" panose="020B0604030504040204"/>
                <a:cs typeface="Tahoma" panose="020B0604030504040204"/>
              </a:rPr>
              <a:t>DID</a:t>
            </a:r>
            <a:r>
              <a:rPr sz="5400" b="1" spc="85" dirty="0">
                <a:solidFill>
                  <a:srgbClr val="FFFFFF"/>
                </a:solidFill>
                <a:latin typeface="Tahoma" panose="020B0604030504040204"/>
                <a:cs typeface="Tahoma" panose="020B0604030504040204"/>
              </a:rPr>
              <a:t> </a:t>
            </a:r>
            <a:r>
              <a:rPr sz="5400" b="1" spc="30" dirty="0">
                <a:solidFill>
                  <a:srgbClr val="FFFFFF"/>
                </a:solidFill>
                <a:latin typeface="Tahoma" panose="020B0604030504040204"/>
                <a:cs typeface="Tahoma" panose="020B0604030504040204"/>
              </a:rPr>
              <a:t>YOU</a:t>
            </a:r>
            <a:r>
              <a:rPr sz="5400" b="1" spc="85" dirty="0">
                <a:solidFill>
                  <a:srgbClr val="FFFFFF"/>
                </a:solidFill>
                <a:latin typeface="Tahoma" panose="020B0604030504040204"/>
                <a:cs typeface="Tahoma" panose="020B0604030504040204"/>
              </a:rPr>
              <a:t> </a:t>
            </a:r>
            <a:r>
              <a:rPr sz="5400" b="1" spc="40" dirty="0">
                <a:solidFill>
                  <a:srgbClr val="FFFFFF"/>
                </a:solidFill>
                <a:latin typeface="Tahoma" panose="020B0604030504040204"/>
                <a:cs typeface="Tahoma" panose="020B0604030504040204"/>
              </a:rPr>
              <a:t>KNOW?</a:t>
            </a:r>
            <a:endParaRPr sz="5400" dirty="0">
              <a:latin typeface="Tahoma" panose="020B0604030504040204"/>
              <a:cs typeface="Tahoma" panose="020B0604030504040204"/>
            </a:endParaRPr>
          </a:p>
        </p:txBody>
      </p:sp>
      <p:sp>
        <p:nvSpPr>
          <p:cNvPr id="6" name="object 6"/>
          <p:cNvSpPr txBox="1"/>
          <p:nvPr/>
        </p:nvSpPr>
        <p:spPr>
          <a:xfrm>
            <a:off x="4790546" y="3543300"/>
            <a:ext cx="12569083" cy="8648521"/>
          </a:xfrm>
          <a:prstGeom prst="rect">
            <a:avLst/>
          </a:prstGeom>
        </p:spPr>
        <p:txBody>
          <a:bodyPr vert="horz" wrap="square" lIns="0" tIns="12700" rIns="0" bIns="0" rtlCol="0">
            <a:spAutoFit/>
          </a:bodyPr>
          <a:lstStyle/>
          <a:p>
            <a:pPr marL="12700" marR="5080" indent="918210" algn="just">
              <a:lnSpc>
                <a:spcPct val="107000"/>
              </a:lnSpc>
              <a:spcBef>
                <a:spcPts val="100"/>
              </a:spcBef>
            </a:pPr>
            <a:endParaRPr lang="en-US" sz="4000" dirty="0">
              <a:solidFill>
                <a:schemeClr val="tx1">
                  <a:lumMod val="95000"/>
                  <a:lumOff val="5000"/>
                </a:schemeClr>
              </a:solidFill>
              <a:cs typeface="Adobe Devanagari" panose="02040503050201020203" pitchFamily="18" charset="0"/>
            </a:endParaRPr>
          </a:p>
          <a:p>
            <a:pPr marL="12700" marR="5080" indent="918210" algn="just">
              <a:lnSpc>
                <a:spcPct val="107000"/>
              </a:lnSpc>
              <a:spcBef>
                <a:spcPts val="100"/>
              </a:spcBef>
            </a:pPr>
            <a:endParaRPr lang="en-US" sz="4000" dirty="0">
              <a:solidFill>
                <a:schemeClr val="tx1">
                  <a:lumMod val="95000"/>
                  <a:lumOff val="5000"/>
                </a:schemeClr>
              </a:solidFill>
              <a:cs typeface="Adobe Devanagari" panose="02040503050201020203" pitchFamily="18" charset="0"/>
            </a:endParaRPr>
          </a:p>
          <a:p>
            <a:pPr marL="12700" marR="5080" indent="918210" algn="just">
              <a:lnSpc>
                <a:spcPct val="107000"/>
              </a:lnSpc>
              <a:spcBef>
                <a:spcPts val="100"/>
              </a:spcBef>
            </a:pPr>
            <a:r>
              <a:rPr lang="en-US" sz="4000" dirty="0">
                <a:solidFill>
                  <a:schemeClr val="tx1">
                    <a:lumMod val="95000"/>
                    <a:lumOff val="5000"/>
                  </a:schemeClr>
                </a:solidFill>
                <a:cs typeface="Adobe Devanagari" panose="02040503050201020203" pitchFamily="18" charset="0"/>
              </a:rPr>
              <a:t>- Approximately, Twenty tropical cyclones pass through the Philippine Area of Responsibility per year </a:t>
            </a:r>
            <a:r>
              <a:rPr lang="en-US" sz="4000" i="0" dirty="0">
                <a:effectLst/>
                <a:cs typeface="Adobe Devanagari" panose="02040503050201020203" pitchFamily="18" charset="0"/>
              </a:rPr>
              <a:t>(Brown, 2013)</a:t>
            </a:r>
            <a:r>
              <a:rPr lang="en-US" sz="4000" dirty="0">
                <a:solidFill>
                  <a:schemeClr val="tx1">
                    <a:lumMod val="95000"/>
                    <a:lumOff val="5000"/>
                  </a:schemeClr>
                </a:solidFill>
                <a:cs typeface="Adobe Devanagari" panose="02040503050201020203" pitchFamily="18" charset="0"/>
              </a:rPr>
              <a:t>.</a:t>
            </a:r>
          </a:p>
          <a:p>
            <a:pPr marL="12700" marR="5080" indent="918210" algn="just">
              <a:lnSpc>
                <a:spcPct val="107000"/>
              </a:lnSpc>
              <a:spcBef>
                <a:spcPts val="100"/>
              </a:spcBef>
            </a:pPr>
            <a:r>
              <a:rPr lang="en-US" sz="4000" dirty="0"/>
              <a:t>- I</a:t>
            </a:r>
            <a:r>
              <a:rPr lang="en-US" sz="4000" i="0" dirty="0">
                <a:effectLst/>
              </a:rPr>
              <a:t>nsufficient public awareness of storm surges caused higher casualties Tacloban city. (</a:t>
            </a:r>
            <a:r>
              <a:rPr lang="en-US" sz="4000" i="0" dirty="0" err="1">
                <a:effectLst/>
              </a:rPr>
              <a:t>Commision</a:t>
            </a:r>
            <a:r>
              <a:rPr lang="en-US" sz="4000" i="0" dirty="0">
                <a:effectLst/>
              </a:rPr>
              <a:t> on Audit, n.d.).</a:t>
            </a:r>
          </a:p>
          <a:p>
            <a:pPr marL="12700" marR="5080" indent="918210" algn="just">
              <a:lnSpc>
                <a:spcPct val="107000"/>
              </a:lnSpc>
              <a:spcBef>
                <a:spcPts val="100"/>
              </a:spcBef>
            </a:pPr>
            <a:endParaRPr lang="en-US" sz="4000" dirty="0"/>
          </a:p>
          <a:p>
            <a:pPr marL="12700" marR="5080" indent="918210" algn="just">
              <a:lnSpc>
                <a:spcPct val="107000"/>
              </a:lnSpc>
              <a:spcBef>
                <a:spcPts val="100"/>
              </a:spcBef>
            </a:pPr>
            <a:br>
              <a:rPr lang="en-US" sz="4000" b="0" i="1" dirty="0">
                <a:effectLst/>
              </a:rPr>
            </a:br>
            <a:r>
              <a:rPr lang="en-US" sz="3600" b="0" i="1" dirty="0">
                <a:effectLst/>
              </a:rPr>
              <a:t>“Experience is a master teacher, even when it’s not our own.”</a:t>
            </a:r>
            <a:r>
              <a:rPr lang="en-US" sz="3600" b="0" i="0" dirty="0">
                <a:effectLst/>
              </a:rPr>
              <a:t> ― Gina Greenlee</a:t>
            </a:r>
            <a:endParaRPr lang="en-US" sz="3600" dirty="0"/>
          </a:p>
          <a:p>
            <a:pPr marL="12700" marR="5080" indent="918210" algn="just">
              <a:lnSpc>
                <a:spcPct val="107000"/>
              </a:lnSpc>
              <a:spcBef>
                <a:spcPts val="100"/>
              </a:spcBef>
            </a:pPr>
            <a:endParaRPr lang="en-US" sz="4000" b="0" i="0" dirty="0">
              <a:effectLst/>
            </a:endParaRPr>
          </a:p>
          <a:p>
            <a:pPr marL="12700" marR="5080" indent="918210" algn="just">
              <a:lnSpc>
                <a:spcPct val="107000"/>
              </a:lnSpc>
              <a:spcBef>
                <a:spcPts val="100"/>
              </a:spcBef>
            </a:pPr>
            <a:endParaRPr lang="en-US" sz="4000" dirty="0"/>
          </a:p>
          <a:p>
            <a:pPr marL="12700" marR="5080" indent="918210" algn="just">
              <a:lnSpc>
                <a:spcPct val="107000"/>
              </a:lnSpc>
              <a:spcBef>
                <a:spcPts val="100"/>
              </a:spcBef>
            </a:pPr>
            <a:endParaRPr lang="en-US" sz="4000" b="1" dirty="0">
              <a:solidFill>
                <a:schemeClr val="tx1">
                  <a:lumMod val="95000"/>
                  <a:lumOff val="5000"/>
                </a:schemeClr>
              </a:solidFill>
              <a:cs typeface="Adobe Devanagari" panose="02040503050201020203" pitchFamily="18" charset="0"/>
            </a:endParaRPr>
          </a:p>
        </p:txBody>
      </p:sp>
      <p:sp>
        <p:nvSpPr>
          <p:cNvPr id="7" name="object 7"/>
          <p:cNvSpPr/>
          <p:nvPr/>
        </p:nvSpPr>
        <p:spPr>
          <a:xfrm>
            <a:off x="16796703" y="1282700"/>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rgbClr val="FFFFFF"/>
          </a:solidFill>
        </p:spPr>
        <p:txBody>
          <a:bodyPr wrap="square" lIns="0" tIns="0" rIns="0" bIns="0" rtlCol="0"/>
          <a:lstStyle/>
          <a:p>
            <a:endParaRPr/>
          </a:p>
        </p:txBody>
      </p:sp>
      <p:sp>
        <p:nvSpPr>
          <p:cNvPr id="8" name="object 8"/>
          <p:cNvSpPr/>
          <p:nvPr/>
        </p:nvSpPr>
        <p:spPr>
          <a:xfrm>
            <a:off x="16796703" y="1155700"/>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rgbClr val="FFFFFF"/>
          </a:solidFill>
        </p:spPr>
        <p:txBody>
          <a:bodyPr wrap="square" lIns="0" tIns="0" rIns="0" bIns="0" rtlCol="0"/>
          <a:lstStyle/>
          <a:p>
            <a:endParaRPr/>
          </a:p>
        </p:txBody>
      </p:sp>
      <p:sp>
        <p:nvSpPr>
          <p:cNvPr id="9" name="object 9"/>
          <p:cNvSpPr/>
          <p:nvPr/>
        </p:nvSpPr>
        <p:spPr>
          <a:xfrm>
            <a:off x="16796703" y="1028700"/>
            <a:ext cx="466090" cy="50800"/>
          </a:xfrm>
          <a:custGeom>
            <a:avLst/>
            <a:gdLst/>
            <a:ahLst/>
            <a:cxnLst/>
            <a:rect l="l" t="t" r="r" b="b"/>
            <a:pathLst>
              <a:path w="466090" h="50800">
                <a:moveTo>
                  <a:pt x="465824" y="50799"/>
                </a:moveTo>
                <a:lnTo>
                  <a:pt x="0" y="50799"/>
                </a:lnTo>
                <a:lnTo>
                  <a:pt x="0" y="0"/>
                </a:lnTo>
                <a:lnTo>
                  <a:pt x="465824" y="0"/>
                </a:lnTo>
                <a:lnTo>
                  <a:pt x="465824" y="50799"/>
                </a:lnTo>
                <a:close/>
              </a:path>
            </a:pathLst>
          </a:custGeom>
          <a:solidFill>
            <a:srgbClr val="FFFFFF"/>
          </a:solidFill>
        </p:spPr>
        <p:txBody>
          <a:bodyPr wrap="square" lIns="0" tIns="0" rIns="0" bIns="0" rtlCol="0"/>
          <a:lstStyle/>
          <a:p>
            <a:endParaRPr/>
          </a:p>
        </p:txBody>
      </p:sp>
      <p:sp>
        <p:nvSpPr>
          <p:cNvPr id="10" name="object 10"/>
          <p:cNvSpPr/>
          <p:nvPr/>
        </p:nvSpPr>
        <p:spPr>
          <a:xfrm>
            <a:off x="928371" y="0"/>
            <a:ext cx="3643630" cy="9461498"/>
          </a:xfrm>
          <a:custGeom>
            <a:avLst/>
            <a:gdLst/>
            <a:ahLst/>
            <a:cxnLst/>
            <a:rect l="l" t="t" r="r" b="b"/>
            <a:pathLst>
              <a:path w="3526790" h="9419590">
                <a:moveTo>
                  <a:pt x="690168" y="9256509"/>
                </a:moveTo>
                <a:lnTo>
                  <a:pt x="543585" y="9107081"/>
                </a:lnTo>
                <a:lnTo>
                  <a:pt x="538530" y="9101925"/>
                </a:lnTo>
                <a:lnTo>
                  <a:pt x="530606" y="9101925"/>
                </a:lnTo>
                <a:lnTo>
                  <a:pt x="525856" y="9107081"/>
                </a:lnTo>
                <a:lnTo>
                  <a:pt x="523328" y="9109672"/>
                </a:lnTo>
                <a:lnTo>
                  <a:pt x="522058" y="9112898"/>
                </a:lnTo>
                <a:lnTo>
                  <a:pt x="522058" y="9119349"/>
                </a:lnTo>
                <a:lnTo>
                  <a:pt x="523328" y="9122575"/>
                </a:lnTo>
                <a:lnTo>
                  <a:pt x="645528" y="9247467"/>
                </a:lnTo>
                <a:lnTo>
                  <a:pt x="5702" y="9247467"/>
                </a:lnTo>
                <a:lnTo>
                  <a:pt x="0" y="9253283"/>
                </a:lnTo>
                <a:lnTo>
                  <a:pt x="0" y="9267482"/>
                </a:lnTo>
                <a:lnTo>
                  <a:pt x="5702" y="9273286"/>
                </a:lnTo>
                <a:lnTo>
                  <a:pt x="645528" y="9273286"/>
                </a:lnTo>
                <a:lnTo>
                  <a:pt x="520484" y="9400756"/>
                </a:lnTo>
                <a:lnTo>
                  <a:pt x="520484" y="9408820"/>
                </a:lnTo>
                <a:lnTo>
                  <a:pt x="530606" y="9419158"/>
                </a:lnTo>
                <a:lnTo>
                  <a:pt x="538530" y="9419158"/>
                </a:lnTo>
                <a:lnTo>
                  <a:pt x="690168" y="9264574"/>
                </a:lnTo>
                <a:lnTo>
                  <a:pt x="690168" y="9256509"/>
                </a:lnTo>
                <a:close/>
              </a:path>
              <a:path w="3526790" h="9419590">
                <a:moveTo>
                  <a:pt x="3515626" y="0"/>
                </a:moveTo>
                <a:lnTo>
                  <a:pt x="3365119" y="0"/>
                </a:lnTo>
                <a:lnTo>
                  <a:pt x="3207232" y="158686"/>
                </a:lnTo>
                <a:lnTo>
                  <a:pt x="3049346" y="0"/>
                </a:lnTo>
                <a:lnTo>
                  <a:pt x="2898838" y="0"/>
                </a:lnTo>
                <a:lnTo>
                  <a:pt x="3056725" y="158686"/>
                </a:lnTo>
                <a:lnTo>
                  <a:pt x="3207232" y="309943"/>
                </a:lnTo>
                <a:lnTo>
                  <a:pt x="3515626" y="0"/>
                </a:lnTo>
                <a:close/>
              </a:path>
              <a:path w="3526790" h="9419590">
                <a:moveTo>
                  <a:pt x="3526320" y="1822107"/>
                </a:moveTo>
                <a:lnTo>
                  <a:pt x="3451072" y="1746478"/>
                </a:lnTo>
                <a:lnTo>
                  <a:pt x="3207232" y="1991550"/>
                </a:lnTo>
                <a:lnTo>
                  <a:pt x="2963392" y="1746478"/>
                </a:lnTo>
                <a:lnTo>
                  <a:pt x="2888145" y="1822107"/>
                </a:lnTo>
                <a:lnTo>
                  <a:pt x="3207232" y="2142807"/>
                </a:lnTo>
                <a:lnTo>
                  <a:pt x="3526320" y="1822107"/>
                </a:lnTo>
                <a:close/>
              </a:path>
              <a:path w="3526790" h="9419590">
                <a:moveTo>
                  <a:pt x="3526320" y="1363903"/>
                </a:moveTo>
                <a:lnTo>
                  <a:pt x="3451072" y="1288275"/>
                </a:lnTo>
                <a:lnTo>
                  <a:pt x="3207232" y="1533334"/>
                </a:lnTo>
                <a:lnTo>
                  <a:pt x="2963392" y="1288275"/>
                </a:lnTo>
                <a:lnTo>
                  <a:pt x="2888145" y="1363903"/>
                </a:lnTo>
                <a:lnTo>
                  <a:pt x="3207232" y="1684591"/>
                </a:lnTo>
                <a:lnTo>
                  <a:pt x="3526320" y="1363903"/>
                </a:lnTo>
                <a:close/>
              </a:path>
              <a:path w="3526790" h="9419590">
                <a:moveTo>
                  <a:pt x="3526320" y="905687"/>
                </a:moveTo>
                <a:lnTo>
                  <a:pt x="3451072" y="830046"/>
                </a:lnTo>
                <a:lnTo>
                  <a:pt x="3207232" y="1075118"/>
                </a:lnTo>
                <a:lnTo>
                  <a:pt x="2963392" y="830046"/>
                </a:lnTo>
                <a:lnTo>
                  <a:pt x="2888145" y="905687"/>
                </a:lnTo>
                <a:lnTo>
                  <a:pt x="3207232" y="1226375"/>
                </a:lnTo>
                <a:lnTo>
                  <a:pt x="3526320" y="905687"/>
                </a:lnTo>
                <a:close/>
              </a:path>
              <a:path w="3526790" h="9419590">
                <a:moveTo>
                  <a:pt x="3526320" y="447459"/>
                </a:moveTo>
                <a:lnTo>
                  <a:pt x="3451072" y="371830"/>
                </a:lnTo>
                <a:lnTo>
                  <a:pt x="3207232" y="616902"/>
                </a:lnTo>
                <a:lnTo>
                  <a:pt x="2963392" y="371830"/>
                </a:lnTo>
                <a:lnTo>
                  <a:pt x="2888145" y="447459"/>
                </a:lnTo>
                <a:lnTo>
                  <a:pt x="3207232" y="768159"/>
                </a:lnTo>
                <a:lnTo>
                  <a:pt x="3526320" y="447459"/>
                </a:lnTo>
                <a:close/>
              </a:path>
            </a:pathLst>
          </a:custGeom>
          <a:solidFill>
            <a:schemeClr val="tx1">
              <a:lumMod val="75000"/>
              <a:lumOff val="25000"/>
            </a:schemeClr>
          </a:solidFill>
        </p:spPr>
        <p:txBody>
          <a:bodyPr wrap="square" lIns="0" tIns="0" rIns="0" bIns="0" rtlCol="0"/>
          <a:lstStyle/>
          <a:p>
            <a:endParaRPr dirty="0"/>
          </a:p>
        </p:txBody>
      </p:sp>
      <p:pic>
        <p:nvPicPr>
          <p:cNvPr id="1026" name="Picture 2" descr="Vol 56 – TYPHOONS IN THE PHILIPPINES – AHA Centre – The Column">
            <a:extLst>
              <a:ext uri="{FF2B5EF4-FFF2-40B4-BE49-F238E27FC236}">
                <a16:creationId xmlns:a16="http://schemas.microsoft.com/office/drawing/2014/main" id="{058D8337-E459-CCD7-5178-721FFA1D85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34400" y="114300"/>
            <a:ext cx="5748749" cy="47244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object 10"/>
          <p:cNvSpPr txBox="1">
            <a:spLocks noGrp="1"/>
          </p:cNvSpPr>
          <p:nvPr>
            <p:ph type="title"/>
          </p:nvPr>
        </p:nvSpPr>
        <p:spPr>
          <a:xfrm>
            <a:off x="10210800" y="284465"/>
            <a:ext cx="6658707" cy="782265"/>
          </a:xfrm>
          <a:prstGeom prst="rect">
            <a:avLst/>
          </a:prstGeom>
        </p:spPr>
        <p:txBody>
          <a:bodyPr vert="horz" wrap="square" lIns="0" tIns="12700" rIns="0" bIns="0" rtlCol="0">
            <a:spAutoFit/>
          </a:bodyPr>
          <a:lstStyle/>
          <a:p>
            <a:pPr marL="12700">
              <a:lnSpc>
                <a:spcPct val="100000"/>
              </a:lnSpc>
              <a:spcBef>
                <a:spcPts val="100"/>
              </a:spcBef>
            </a:pPr>
            <a:r>
              <a:rPr lang="en-US" sz="5000" spc="-70" dirty="0">
                <a:solidFill>
                  <a:schemeClr val="tx1">
                    <a:lumMod val="95000"/>
                    <a:lumOff val="5000"/>
                  </a:schemeClr>
                </a:solidFill>
                <a:latin typeface="Cambria" panose="02040503050406030204"/>
                <a:cs typeface="Cambria" panose="02040503050406030204"/>
              </a:rPr>
              <a:t>PROBLEM STATEMENT</a:t>
            </a:r>
            <a:endParaRPr sz="5000" dirty="0">
              <a:solidFill>
                <a:schemeClr val="tx1">
                  <a:lumMod val="95000"/>
                  <a:lumOff val="5000"/>
                </a:schemeClr>
              </a:solidFill>
              <a:latin typeface="Cambria" panose="02040503050406030204"/>
              <a:cs typeface="Cambria" panose="02040503050406030204"/>
            </a:endParaRPr>
          </a:p>
        </p:txBody>
      </p:sp>
      <p:sp>
        <p:nvSpPr>
          <p:cNvPr id="5" name="Rectangle 4"/>
          <p:cNvSpPr/>
          <p:nvPr/>
        </p:nvSpPr>
        <p:spPr>
          <a:xfrm>
            <a:off x="3132993" y="284465"/>
            <a:ext cx="6658707" cy="6667500"/>
          </a:xfrm>
          <a:prstGeom prst="rect">
            <a:avLst/>
          </a:prstGeom>
          <a:blipFill dpi="0" rotWithShape="1">
            <a:blip r:embed="rId3">
              <a:alphaModFix amt="88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 name="object 2"/>
          <p:cNvSpPr/>
          <p:nvPr/>
        </p:nvSpPr>
        <p:spPr>
          <a:xfrm>
            <a:off x="2285268" y="2325112"/>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7" name="object 3"/>
          <p:cNvSpPr/>
          <p:nvPr/>
        </p:nvSpPr>
        <p:spPr>
          <a:xfrm>
            <a:off x="2285268" y="1866900"/>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8" name="object 4"/>
          <p:cNvSpPr/>
          <p:nvPr/>
        </p:nvSpPr>
        <p:spPr>
          <a:xfrm>
            <a:off x="2285268" y="1408688"/>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11" name="object 5"/>
          <p:cNvSpPr/>
          <p:nvPr/>
        </p:nvSpPr>
        <p:spPr>
          <a:xfrm>
            <a:off x="2285268" y="950464"/>
            <a:ext cx="638175" cy="396875"/>
          </a:xfrm>
          <a:custGeom>
            <a:avLst/>
            <a:gdLst/>
            <a:ahLst/>
            <a:cxnLst/>
            <a:rect l="l" t="t" r="r" b="b"/>
            <a:pathLst>
              <a:path w="638175" h="396875">
                <a:moveTo>
                  <a:pt x="75251" y="0"/>
                </a:moveTo>
                <a:lnTo>
                  <a:pt x="319087" y="245064"/>
                </a:lnTo>
                <a:lnTo>
                  <a:pt x="562923" y="0"/>
                </a:lnTo>
                <a:lnTo>
                  <a:pt x="638174" y="75630"/>
                </a:lnTo>
                <a:lnTo>
                  <a:pt x="319087" y="396325"/>
                </a:lnTo>
                <a:lnTo>
                  <a:pt x="0" y="75630"/>
                </a:lnTo>
                <a:lnTo>
                  <a:pt x="75251" y="0"/>
                </a:lnTo>
                <a:close/>
              </a:path>
            </a:pathLst>
          </a:custGeom>
          <a:solidFill>
            <a:schemeClr val="tx1">
              <a:lumMod val="65000"/>
              <a:lumOff val="35000"/>
            </a:schemeClr>
          </a:solidFill>
        </p:spPr>
        <p:txBody>
          <a:bodyPr wrap="square" lIns="0" tIns="0" rIns="0" bIns="0" rtlCol="0"/>
          <a:lstStyle/>
          <a:p>
            <a:endParaRPr/>
          </a:p>
        </p:txBody>
      </p:sp>
      <p:sp>
        <p:nvSpPr>
          <p:cNvPr id="12" name="object 6"/>
          <p:cNvSpPr/>
          <p:nvPr/>
        </p:nvSpPr>
        <p:spPr>
          <a:xfrm>
            <a:off x="2295954" y="578624"/>
            <a:ext cx="617220" cy="310515"/>
          </a:xfrm>
          <a:custGeom>
            <a:avLst/>
            <a:gdLst/>
            <a:ahLst/>
            <a:cxnLst/>
            <a:rect l="l" t="t" r="r" b="b"/>
            <a:pathLst>
              <a:path w="617219" h="310515">
                <a:moveTo>
                  <a:pt x="466298" y="0"/>
                </a:moveTo>
                <a:lnTo>
                  <a:pt x="616801" y="0"/>
                </a:lnTo>
                <a:lnTo>
                  <a:pt x="308400" y="309954"/>
                </a:lnTo>
                <a:lnTo>
                  <a:pt x="157897" y="158693"/>
                </a:lnTo>
                <a:lnTo>
                  <a:pt x="308400" y="158693"/>
                </a:lnTo>
                <a:lnTo>
                  <a:pt x="466298" y="0"/>
                </a:lnTo>
                <a:close/>
              </a:path>
              <a:path w="617219" h="310515">
                <a:moveTo>
                  <a:pt x="0" y="0"/>
                </a:moveTo>
                <a:lnTo>
                  <a:pt x="150502" y="0"/>
                </a:lnTo>
                <a:lnTo>
                  <a:pt x="308400" y="158693"/>
                </a:lnTo>
                <a:lnTo>
                  <a:pt x="157897" y="158693"/>
                </a:lnTo>
                <a:lnTo>
                  <a:pt x="0" y="0"/>
                </a:lnTo>
                <a:close/>
              </a:path>
            </a:pathLst>
          </a:custGeom>
          <a:solidFill>
            <a:schemeClr val="tx1">
              <a:lumMod val="65000"/>
              <a:lumOff val="35000"/>
            </a:schemeClr>
          </a:solidFill>
        </p:spPr>
        <p:txBody>
          <a:bodyPr wrap="square" lIns="0" tIns="0" rIns="0" bIns="0" rtlCol="0"/>
          <a:lstStyle/>
          <a:p>
            <a:endParaRPr/>
          </a:p>
        </p:txBody>
      </p:sp>
      <p:sp>
        <p:nvSpPr>
          <p:cNvPr id="9" name="object 9">
            <a:extLst>
              <a:ext uri="{FF2B5EF4-FFF2-40B4-BE49-F238E27FC236}">
                <a16:creationId xmlns:a16="http://schemas.microsoft.com/office/drawing/2014/main" id="{22D30D91-962E-E65F-6E07-4C355815AC34}"/>
              </a:ext>
            </a:extLst>
          </p:cNvPr>
          <p:cNvSpPr txBox="1"/>
          <p:nvPr/>
        </p:nvSpPr>
        <p:spPr>
          <a:xfrm>
            <a:off x="10210800" y="1562100"/>
            <a:ext cx="8382000" cy="5320367"/>
          </a:xfrm>
          <a:prstGeom prst="rect">
            <a:avLst/>
          </a:prstGeom>
        </p:spPr>
        <p:txBody>
          <a:bodyPr vert="horz" wrap="square" lIns="0" tIns="12700" rIns="0" bIns="0" rtlCol="0">
            <a:spAutoFit/>
          </a:bodyPr>
          <a:lstStyle/>
          <a:p>
            <a:pPr marL="12700" marR="5080">
              <a:lnSpc>
                <a:spcPct val="125000"/>
              </a:lnSpc>
              <a:spcBef>
                <a:spcPts val="1555"/>
              </a:spcBef>
            </a:pPr>
            <a:r>
              <a:rPr lang="en-US" sz="4000" spc="105" dirty="0">
                <a:solidFill>
                  <a:srgbClr val="111B1D"/>
                </a:solidFill>
                <a:latin typeface="Century Gothic" panose="020B0502020202020204" pitchFamily="34" charset="0"/>
                <a:cs typeface="Verdana" panose="020B0604030504040204"/>
              </a:rPr>
              <a:t>The primary issue addressed by this project is the lack of a mitigation and response framework among the cities and municipalities located throughout the Philippine archipelago. </a:t>
            </a:r>
            <a:endParaRPr lang="en-US" sz="4000" dirty="0">
              <a:latin typeface="Century Gothic" panose="020B0502020202020204" pitchFamily="34" charset="0"/>
              <a:cs typeface="Verdana" panose="020B0604030504040204"/>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6623619" y="107265"/>
            <a:ext cx="5707359" cy="2415524"/>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27" name="Rectangle 26"/>
          <p:cNvSpPr/>
          <p:nvPr/>
        </p:nvSpPr>
        <p:spPr>
          <a:xfrm>
            <a:off x="12430171" y="125750"/>
            <a:ext cx="5748883" cy="2415524"/>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pic>
        <p:nvPicPr>
          <p:cNvPr id="20" name="Picture 19">
            <a:extLst>
              <a:ext uri="{FF2B5EF4-FFF2-40B4-BE49-F238E27FC236}">
                <a16:creationId xmlns:a16="http://schemas.microsoft.com/office/drawing/2014/main" id="{775C31D7-59EB-43FC-BC54-6D6ED3596BD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66798" y="1033908"/>
            <a:ext cx="1315743" cy="1315743"/>
          </a:xfrm>
          <a:prstGeom prst="rect">
            <a:avLst/>
          </a:prstGeom>
        </p:spPr>
      </p:pic>
      <p:sp>
        <p:nvSpPr>
          <p:cNvPr id="21" name="TextBox 20">
            <a:extLst>
              <a:ext uri="{FF2B5EF4-FFF2-40B4-BE49-F238E27FC236}">
                <a16:creationId xmlns:a16="http://schemas.microsoft.com/office/drawing/2014/main" id="{7A59F392-AFBC-F6BC-0332-6808F076186E}"/>
              </a:ext>
            </a:extLst>
          </p:cNvPr>
          <p:cNvSpPr txBox="1"/>
          <p:nvPr/>
        </p:nvSpPr>
        <p:spPr>
          <a:xfrm>
            <a:off x="7082998" y="802093"/>
            <a:ext cx="3280203" cy="1200329"/>
          </a:xfrm>
          <a:prstGeom prst="rect">
            <a:avLst/>
          </a:prstGeom>
          <a:noFill/>
        </p:spPr>
        <p:txBody>
          <a:bodyPr wrap="square" rtlCol="0">
            <a:spAutoFit/>
          </a:bodyPr>
          <a:lstStyle/>
          <a:p>
            <a:r>
              <a:rPr lang="en-PH" sz="7200" b="1" i="0" dirty="0">
                <a:solidFill>
                  <a:srgbClr val="202124"/>
                </a:solidFill>
                <a:effectLst/>
                <a:latin typeface="Century Gothic" panose="020B0502020202020204" pitchFamily="34" charset="0"/>
              </a:rPr>
              <a:t>68,104</a:t>
            </a:r>
            <a:endParaRPr lang="en-PH" sz="7200" b="1" dirty="0">
              <a:latin typeface="Century Gothic" panose="020B0502020202020204" pitchFamily="34" charset="0"/>
            </a:endParaRPr>
          </a:p>
        </p:txBody>
      </p:sp>
      <p:sp>
        <p:nvSpPr>
          <p:cNvPr id="22" name="TextBox 21">
            <a:extLst>
              <a:ext uri="{FF2B5EF4-FFF2-40B4-BE49-F238E27FC236}">
                <a16:creationId xmlns:a16="http://schemas.microsoft.com/office/drawing/2014/main" id="{CF3E5EF4-603F-6485-E89E-879338B258A6}"/>
              </a:ext>
            </a:extLst>
          </p:cNvPr>
          <p:cNvSpPr txBox="1"/>
          <p:nvPr/>
        </p:nvSpPr>
        <p:spPr>
          <a:xfrm>
            <a:off x="6858001" y="1830912"/>
            <a:ext cx="3624469" cy="400110"/>
          </a:xfrm>
          <a:prstGeom prst="rect">
            <a:avLst/>
          </a:prstGeom>
          <a:noFill/>
        </p:spPr>
        <p:txBody>
          <a:bodyPr wrap="square" rtlCol="0">
            <a:spAutoFit/>
          </a:bodyPr>
          <a:lstStyle/>
          <a:p>
            <a:r>
              <a:rPr lang="en-US" sz="2000" b="1" i="0" dirty="0">
                <a:solidFill>
                  <a:srgbClr val="202124"/>
                </a:solidFill>
                <a:effectLst/>
                <a:latin typeface="Century Gothic" panose="020B0502020202020204" pitchFamily="34" charset="0"/>
              </a:rPr>
              <a:t>Totally Damaged</a:t>
            </a:r>
            <a:r>
              <a:rPr lang="en-US" sz="2000" b="1" dirty="0">
                <a:solidFill>
                  <a:srgbClr val="202124"/>
                </a:solidFill>
                <a:latin typeface="Century Gothic" panose="020B0502020202020204" pitchFamily="34" charset="0"/>
              </a:rPr>
              <a:t> </a:t>
            </a:r>
            <a:r>
              <a:rPr lang="en-US" sz="2000" b="1" i="0" dirty="0">
                <a:solidFill>
                  <a:srgbClr val="202124"/>
                </a:solidFill>
                <a:effectLst/>
                <a:latin typeface="Century Gothic" panose="020B0502020202020204" pitchFamily="34" charset="0"/>
              </a:rPr>
              <a:t>Houses</a:t>
            </a:r>
            <a:endParaRPr lang="en-PH" sz="2000" b="1" dirty="0">
              <a:latin typeface="Century Gothic" panose="020B0502020202020204" pitchFamily="34" charset="0"/>
            </a:endParaRPr>
          </a:p>
        </p:txBody>
      </p:sp>
      <p:sp>
        <p:nvSpPr>
          <p:cNvPr id="26" name="TextBox 25">
            <a:extLst>
              <a:ext uri="{FF2B5EF4-FFF2-40B4-BE49-F238E27FC236}">
                <a16:creationId xmlns:a16="http://schemas.microsoft.com/office/drawing/2014/main" id="{0B4A92BC-8103-97E2-F74F-AB7EC1D88871}"/>
              </a:ext>
            </a:extLst>
          </p:cNvPr>
          <p:cNvSpPr txBox="1"/>
          <p:nvPr/>
        </p:nvSpPr>
        <p:spPr>
          <a:xfrm>
            <a:off x="10027761" y="326022"/>
            <a:ext cx="1783240" cy="707886"/>
          </a:xfrm>
          <a:prstGeom prst="rect">
            <a:avLst/>
          </a:prstGeom>
          <a:noFill/>
        </p:spPr>
        <p:txBody>
          <a:bodyPr wrap="square" rtlCol="0">
            <a:spAutoFit/>
          </a:bodyPr>
          <a:lstStyle/>
          <a:p>
            <a:pPr algn="r"/>
            <a:r>
              <a:rPr lang="en-US" sz="2000" b="1" i="0" dirty="0">
                <a:solidFill>
                  <a:srgbClr val="202124"/>
                </a:solidFill>
                <a:effectLst/>
                <a:latin typeface="Century Gothic" panose="020B0502020202020204" pitchFamily="34" charset="0"/>
              </a:rPr>
              <a:t>TYPHOON TISOY</a:t>
            </a:r>
            <a:endParaRPr lang="en-PH" sz="2000" b="1" dirty="0">
              <a:latin typeface="Century Gothic" panose="020B0502020202020204" pitchFamily="34" charset="0"/>
            </a:endParaRPr>
          </a:p>
        </p:txBody>
      </p:sp>
      <p:pic>
        <p:nvPicPr>
          <p:cNvPr id="32" name="Picture 31">
            <a:extLst>
              <a:ext uri="{FF2B5EF4-FFF2-40B4-BE49-F238E27FC236}">
                <a16:creationId xmlns:a16="http://schemas.microsoft.com/office/drawing/2014/main" id="{CBEFF06C-5335-945A-8944-1C4C2FE17D4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738727" y="648656"/>
            <a:ext cx="1544186" cy="1544186"/>
          </a:xfrm>
          <a:prstGeom prst="rect">
            <a:avLst/>
          </a:prstGeom>
        </p:spPr>
      </p:pic>
      <p:sp>
        <p:nvSpPr>
          <p:cNvPr id="33" name="TextBox 32">
            <a:extLst>
              <a:ext uri="{FF2B5EF4-FFF2-40B4-BE49-F238E27FC236}">
                <a16:creationId xmlns:a16="http://schemas.microsoft.com/office/drawing/2014/main" id="{90FF3968-7C58-EF21-B638-ACF00A082B6A}"/>
              </a:ext>
            </a:extLst>
          </p:cNvPr>
          <p:cNvSpPr txBox="1"/>
          <p:nvPr/>
        </p:nvSpPr>
        <p:spPr>
          <a:xfrm>
            <a:off x="15318735" y="912918"/>
            <a:ext cx="3307949" cy="1015663"/>
          </a:xfrm>
          <a:prstGeom prst="rect">
            <a:avLst/>
          </a:prstGeom>
          <a:noFill/>
        </p:spPr>
        <p:txBody>
          <a:bodyPr wrap="square" rtlCol="0">
            <a:spAutoFit/>
          </a:bodyPr>
          <a:lstStyle/>
          <a:p>
            <a:r>
              <a:rPr lang="en-US" sz="2000" b="1" i="0" dirty="0">
                <a:solidFill>
                  <a:srgbClr val="202124"/>
                </a:solidFill>
                <a:effectLst/>
                <a:latin typeface="Century Gothic" panose="020B0502020202020204" pitchFamily="34" charset="0"/>
              </a:rPr>
              <a:t>TYPHOON TISOY  TYPHOON URSULA</a:t>
            </a:r>
          </a:p>
          <a:p>
            <a:r>
              <a:rPr lang="en-US" sz="2000" b="1" i="0" dirty="0">
                <a:solidFill>
                  <a:srgbClr val="202124"/>
                </a:solidFill>
                <a:effectLst/>
                <a:latin typeface="Century Gothic" panose="020B0502020202020204" pitchFamily="34" charset="0"/>
              </a:rPr>
              <a:t>TYPHOON QUIEL</a:t>
            </a:r>
          </a:p>
        </p:txBody>
      </p:sp>
      <p:pic>
        <p:nvPicPr>
          <p:cNvPr id="35" name="Picture 34">
            <a:extLst>
              <a:ext uri="{FF2B5EF4-FFF2-40B4-BE49-F238E27FC236}">
                <a16:creationId xmlns:a16="http://schemas.microsoft.com/office/drawing/2014/main" id="{16D41885-3875-6546-63F1-6BAABE3D77B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05600" y="2667024"/>
            <a:ext cx="11422744" cy="7512711"/>
          </a:xfrm>
          <a:prstGeom prst="rect">
            <a:avLst/>
          </a:prstGeom>
          <a:ln w="38100">
            <a:solidFill>
              <a:schemeClr val="tx1"/>
            </a:solidFill>
          </a:ln>
        </p:spPr>
      </p:pic>
      <p:pic>
        <p:nvPicPr>
          <p:cNvPr id="34" name="object 3">
            <a:extLst>
              <a:ext uri="{FF2B5EF4-FFF2-40B4-BE49-F238E27FC236}">
                <a16:creationId xmlns:a16="http://schemas.microsoft.com/office/drawing/2014/main" id="{56FC0213-62B3-33B6-4390-6E0100D6F275}"/>
              </a:ext>
            </a:extLst>
          </p:cNvPr>
          <p:cNvPicPr/>
          <p:nvPr/>
        </p:nvPicPr>
        <p:blipFill>
          <a:blip r:embed="rId6" cstate="print"/>
          <a:stretch>
            <a:fillRect/>
          </a:stretch>
        </p:blipFill>
        <p:spPr>
          <a:xfrm>
            <a:off x="0" y="0"/>
            <a:ext cx="6534149" cy="10286999"/>
          </a:xfrm>
          <a:prstGeom prst="rect">
            <a:avLst/>
          </a:prstGeom>
        </p:spPr>
      </p:pic>
      <p:sp>
        <p:nvSpPr>
          <p:cNvPr id="13" name="TextBox 12">
            <a:extLst>
              <a:ext uri="{FF2B5EF4-FFF2-40B4-BE49-F238E27FC236}">
                <a16:creationId xmlns:a16="http://schemas.microsoft.com/office/drawing/2014/main" id="{6B719899-4992-0616-5A47-0480D1175D91}"/>
              </a:ext>
            </a:extLst>
          </p:cNvPr>
          <p:cNvSpPr txBox="1"/>
          <p:nvPr/>
        </p:nvSpPr>
        <p:spPr>
          <a:xfrm>
            <a:off x="630893" y="417372"/>
            <a:ext cx="5472749" cy="3170099"/>
          </a:xfrm>
          <a:prstGeom prst="rect">
            <a:avLst/>
          </a:prstGeom>
          <a:ln>
            <a:noFill/>
          </a:ln>
        </p:spPr>
        <p:style>
          <a:lnRef idx="0">
            <a:scrgbClr r="0" g="0" b="0"/>
          </a:lnRef>
          <a:fillRef idx="1001">
            <a:schemeClr val="lt1"/>
          </a:fillRef>
          <a:effectRef idx="0">
            <a:scrgbClr r="0" g="0" b="0"/>
          </a:effectRef>
          <a:fontRef idx="minor">
            <a:schemeClr val="lt1"/>
          </a:fontRef>
        </p:style>
        <p:txBody>
          <a:bodyPr wrap="square">
            <a:spAutoFit/>
          </a:bodyPr>
          <a:lstStyle/>
          <a:p>
            <a:r>
              <a:rPr lang="en-US" sz="4000" b="0" i="0" dirty="0">
                <a:solidFill>
                  <a:schemeClr val="tx1"/>
                </a:solidFill>
                <a:effectLst/>
                <a:latin typeface="-apple-system"/>
              </a:rPr>
              <a:t>Typhoon </a:t>
            </a:r>
            <a:r>
              <a:rPr lang="en-US" sz="4000" b="0" i="0" dirty="0" err="1">
                <a:solidFill>
                  <a:schemeClr val="tx1"/>
                </a:solidFill>
                <a:effectLst/>
                <a:latin typeface="-apple-system"/>
              </a:rPr>
              <a:t>Tisoy</a:t>
            </a:r>
            <a:r>
              <a:rPr lang="en-US" sz="4000" b="0" i="0" dirty="0">
                <a:solidFill>
                  <a:schemeClr val="tx1"/>
                </a:solidFill>
                <a:effectLst/>
                <a:latin typeface="-apple-system"/>
              </a:rPr>
              <a:t> has the most destructive impact on the houses in every region in the Philippines from 2019.</a:t>
            </a:r>
            <a:endParaRPr lang="en-US" sz="4000" dirty="0">
              <a:solidFill>
                <a:schemeClr val="tx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6" name="Rectangle 5"/>
          <p:cNvSpPr/>
          <p:nvPr/>
        </p:nvSpPr>
        <p:spPr>
          <a:xfrm>
            <a:off x="6123709" y="371228"/>
            <a:ext cx="5755023" cy="2415524"/>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27" name="Rectangle 26"/>
          <p:cNvSpPr/>
          <p:nvPr/>
        </p:nvSpPr>
        <p:spPr>
          <a:xfrm>
            <a:off x="12029857" y="371228"/>
            <a:ext cx="5720705" cy="2415524"/>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20" name="TextBox 19">
            <a:extLst>
              <a:ext uri="{FF2B5EF4-FFF2-40B4-BE49-F238E27FC236}">
                <a16:creationId xmlns:a16="http://schemas.microsoft.com/office/drawing/2014/main" id="{F732BF55-0D76-C88B-C0A1-CB9A10A14C3C}"/>
              </a:ext>
            </a:extLst>
          </p:cNvPr>
          <p:cNvSpPr txBox="1"/>
          <p:nvPr/>
        </p:nvSpPr>
        <p:spPr>
          <a:xfrm>
            <a:off x="13910097" y="1057974"/>
            <a:ext cx="2495266" cy="1200329"/>
          </a:xfrm>
          <a:prstGeom prst="rect">
            <a:avLst/>
          </a:prstGeom>
          <a:noFill/>
        </p:spPr>
        <p:txBody>
          <a:bodyPr wrap="square" rtlCol="0">
            <a:spAutoFit/>
          </a:bodyPr>
          <a:lstStyle/>
          <a:p>
            <a:r>
              <a:rPr lang="en-PH" sz="7200" b="1" i="0" dirty="0">
                <a:solidFill>
                  <a:srgbClr val="202124"/>
                </a:solidFill>
                <a:effectLst/>
                <a:latin typeface="Century Gothic" panose="020B0502020202020204" pitchFamily="34" charset="0"/>
              </a:rPr>
              <a:t>136.0</a:t>
            </a:r>
            <a:endParaRPr lang="en-PH" sz="7200" b="1" dirty="0">
              <a:latin typeface="Century Gothic" panose="020B0502020202020204" pitchFamily="34" charset="0"/>
            </a:endParaRPr>
          </a:p>
        </p:txBody>
      </p:sp>
      <p:sp>
        <p:nvSpPr>
          <p:cNvPr id="21" name="TextBox 20">
            <a:extLst>
              <a:ext uri="{FF2B5EF4-FFF2-40B4-BE49-F238E27FC236}">
                <a16:creationId xmlns:a16="http://schemas.microsoft.com/office/drawing/2014/main" id="{9C7ECC60-61A1-82FA-D9CD-3470D9789CFF}"/>
              </a:ext>
            </a:extLst>
          </p:cNvPr>
          <p:cNvSpPr txBox="1"/>
          <p:nvPr/>
        </p:nvSpPr>
        <p:spPr>
          <a:xfrm>
            <a:off x="14097000" y="2117544"/>
            <a:ext cx="3624469" cy="400110"/>
          </a:xfrm>
          <a:prstGeom prst="rect">
            <a:avLst/>
          </a:prstGeom>
          <a:noFill/>
        </p:spPr>
        <p:txBody>
          <a:bodyPr wrap="square" rtlCol="0">
            <a:spAutoFit/>
          </a:bodyPr>
          <a:lstStyle/>
          <a:p>
            <a:r>
              <a:rPr lang="en-US" sz="2000" b="1" i="0" dirty="0">
                <a:solidFill>
                  <a:srgbClr val="202124"/>
                </a:solidFill>
                <a:effectLst/>
                <a:latin typeface="Century Gothic" panose="020B0502020202020204" pitchFamily="34" charset="0"/>
              </a:rPr>
              <a:t>Totally Damaged</a:t>
            </a:r>
            <a:r>
              <a:rPr lang="en-US" sz="2000" b="1" dirty="0">
                <a:solidFill>
                  <a:srgbClr val="202124"/>
                </a:solidFill>
                <a:latin typeface="Century Gothic" panose="020B0502020202020204" pitchFamily="34" charset="0"/>
              </a:rPr>
              <a:t> </a:t>
            </a:r>
            <a:r>
              <a:rPr lang="en-US" sz="2000" b="1" i="0" dirty="0">
                <a:solidFill>
                  <a:srgbClr val="202124"/>
                </a:solidFill>
                <a:effectLst/>
                <a:latin typeface="Century Gothic" panose="020B0502020202020204" pitchFamily="34" charset="0"/>
              </a:rPr>
              <a:t>Houses</a:t>
            </a:r>
            <a:endParaRPr lang="en-PH" sz="2000" b="1" dirty="0">
              <a:latin typeface="Century Gothic" panose="020B0502020202020204" pitchFamily="34" charset="0"/>
            </a:endParaRPr>
          </a:p>
        </p:txBody>
      </p:sp>
      <p:sp>
        <p:nvSpPr>
          <p:cNvPr id="26" name="TextBox 25">
            <a:extLst>
              <a:ext uri="{FF2B5EF4-FFF2-40B4-BE49-F238E27FC236}">
                <a16:creationId xmlns:a16="http://schemas.microsoft.com/office/drawing/2014/main" id="{D144AB0E-A685-30A7-E417-01241792E812}"/>
              </a:ext>
            </a:extLst>
          </p:cNvPr>
          <p:cNvSpPr txBox="1"/>
          <p:nvPr/>
        </p:nvSpPr>
        <p:spPr>
          <a:xfrm>
            <a:off x="14158177" y="476190"/>
            <a:ext cx="3587176" cy="400110"/>
          </a:xfrm>
          <a:prstGeom prst="rect">
            <a:avLst/>
          </a:prstGeom>
          <a:noFill/>
        </p:spPr>
        <p:txBody>
          <a:bodyPr wrap="square" rtlCol="0">
            <a:spAutoFit/>
          </a:bodyPr>
          <a:lstStyle/>
          <a:p>
            <a:pPr algn="r"/>
            <a:r>
              <a:rPr lang="en-US" sz="2000" b="1" dirty="0">
                <a:solidFill>
                  <a:srgbClr val="202124"/>
                </a:solidFill>
                <a:latin typeface="Century Gothic" panose="020B0502020202020204" pitchFamily="34" charset="0"/>
              </a:rPr>
              <a:t>SIPOCOT, CAMARINES SUR</a:t>
            </a:r>
            <a:endParaRPr lang="en-PH" sz="2000" b="1" dirty="0">
              <a:latin typeface="Century Gothic" panose="020B0502020202020204" pitchFamily="34" charset="0"/>
            </a:endParaRPr>
          </a:p>
        </p:txBody>
      </p:sp>
      <p:pic>
        <p:nvPicPr>
          <p:cNvPr id="33" name="Picture 32">
            <a:extLst>
              <a:ext uri="{FF2B5EF4-FFF2-40B4-BE49-F238E27FC236}">
                <a16:creationId xmlns:a16="http://schemas.microsoft.com/office/drawing/2014/main" id="{AD15C8E0-F843-88DB-FBBA-AC7BD9BD65F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10400" y="876300"/>
            <a:ext cx="1544186" cy="1544186"/>
          </a:xfrm>
          <a:prstGeom prst="rect">
            <a:avLst/>
          </a:prstGeom>
        </p:spPr>
      </p:pic>
      <p:sp>
        <p:nvSpPr>
          <p:cNvPr id="34" name="TextBox 33">
            <a:extLst>
              <a:ext uri="{FF2B5EF4-FFF2-40B4-BE49-F238E27FC236}">
                <a16:creationId xmlns:a16="http://schemas.microsoft.com/office/drawing/2014/main" id="{2023C745-0CC6-F938-7BB2-2D6474F41D80}"/>
              </a:ext>
            </a:extLst>
          </p:cNvPr>
          <p:cNvSpPr txBox="1"/>
          <p:nvPr/>
        </p:nvSpPr>
        <p:spPr>
          <a:xfrm>
            <a:off x="8773443" y="1158396"/>
            <a:ext cx="3307949" cy="1015663"/>
          </a:xfrm>
          <a:prstGeom prst="rect">
            <a:avLst/>
          </a:prstGeom>
          <a:noFill/>
        </p:spPr>
        <p:txBody>
          <a:bodyPr wrap="square" rtlCol="0">
            <a:spAutoFit/>
          </a:bodyPr>
          <a:lstStyle/>
          <a:p>
            <a:r>
              <a:rPr lang="en-US" sz="2000" b="1" i="0" u="sng" dirty="0">
                <a:solidFill>
                  <a:srgbClr val="202124"/>
                </a:solidFill>
                <a:effectLst/>
                <a:latin typeface="Century Gothic" panose="020B0502020202020204" pitchFamily="34" charset="0"/>
              </a:rPr>
              <a:t>TYPHOON TISOY  </a:t>
            </a:r>
            <a:r>
              <a:rPr lang="en-US" sz="2000" b="1" i="0" dirty="0">
                <a:solidFill>
                  <a:srgbClr val="202124"/>
                </a:solidFill>
                <a:effectLst/>
                <a:latin typeface="Century Gothic" panose="020B0502020202020204" pitchFamily="34" charset="0"/>
              </a:rPr>
              <a:t>TYPHOON URSULA</a:t>
            </a:r>
          </a:p>
          <a:p>
            <a:r>
              <a:rPr lang="en-US" sz="2000" b="1" i="0" dirty="0">
                <a:solidFill>
                  <a:srgbClr val="202124"/>
                </a:solidFill>
                <a:effectLst/>
                <a:latin typeface="Century Gothic" panose="020B0502020202020204" pitchFamily="34" charset="0"/>
              </a:rPr>
              <a:t>TYPHOON QUIEL</a:t>
            </a:r>
          </a:p>
        </p:txBody>
      </p:sp>
      <p:pic>
        <p:nvPicPr>
          <p:cNvPr id="35" name="Picture 34">
            <a:extLst>
              <a:ext uri="{FF2B5EF4-FFF2-40B4-BE49-F238E27FC236}">
                <a16:creationId xmlns:a16="http://schemas.microsoft.com/office/drawing/2014/main" id="{BB1EB091-9EE0-E6CD-53C6-C09798E75836}"/>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151380" y="2955898"/>
            <a:ext cx="11599182" cy="7140602"/>
          </a:xfrm>
          <a:prstGeom prst="rect">
            <a:avLst/>
          </a:prstGeom>
          <a:ln w="38100">
            <a:solidFill>
              <a:schemeClr val="tx1"/>
            </a:solidFill>
          </a:ln>
        </p:spPr>
      </p:pic>
      <p:pic>
        <p:nvPicPr>
          <p:cNvPr id="7" name="Picture 6">
            <a:extLst>
              <a:ext uri="{FF2B5EF4-FFF2-40B4-BE49-F238E27FC236}">
                <a16:creationId xmlns:a16="http://schemas.microsoft.com/office/drawing/2014/main" id="{24629898-8B59-9B42-6F28-862021C97FF5}"/>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2363641" y="840535"/>
            <a:ext cx="1651383" cy="1651383"/>
          </a:xfrm>
          <a:prstGeom prst="rect">
            <a:avLst/>
          </a:prstGeom>
        </p:spPr>
      </p:pic>
      <p:pic>
        <p:nvPicPr>
          <p:cNvPr id="9" name="Online Media 8" title="Typhoon Tisoy / Kammuri Smashes Into Legazpi Philippines">
            <a:hlinkClick r:id="" action="ppaction://media"/>
            <a:extLst>
              <a:ext uri="{FF2B5EF4-FFF2-40B4-BE49-F238E27FC236}">
                <a16:creationId xmlns:a16="http://schemas.microsoft.com/office/drawing/2014/main" id="{34D9E36E-8C37-04BE-39A2-1055F1246DE7}"/>
              </a:ext>
            </a:extLst>
          </p:cNvPr>
          <p:cNvPicPr>
            <a:picLocks noRot="1" noChangeAspect="1"/>
          </p:cNvPicPr>
          <p:nvPr>
            <a:videoFile r:link="rId1"/>
          </p:nvPr>
        </p:nvPicPr>
        <p:blipFill>
          <a:blip r:embed="rId7"/>
          <a:stretch>
            <a:fillRect/>
          </a:stretch>
        </p:blipFill>
        <p:spPr>
          <a:xfrm>
            <a:off x="28738" y="8876"/>
            <a:ext cx="5596991" cy="3314700"/>
          </a:xfrm>
          <a:prstGeom prst="rect">
            <a:avLst/>
          </a:prstGeom>
        </p:spPr>
      </p:pic>
      <p:sp>
        <p:nvSpPr>
          <p:cNvPr id="10" name="TextBox 9">
            <a:extLst>
              <a:ext uri="{FF2B5EF4-FFF2-40B4-BE49-F238E27FC236}">
                <a16:creationId xmlns:a16="http://schemas.microsoft.com/office/drawing/2014/main" id="{5F73A90D-7349-C567-1FF2-A9191ED4AEB3}"/>
              </a:ext>
            </a:extLst>
          </p:cNvPr>
          <p:cNvSpPr txBox="1"/>
          <p:nvPr/>
        </p:nvSpPr>
        <p:spPr>
          <a:xfrm>
            <a:off x="-13071" y="3323576"/>
            <a:ext cx="3657600" cy="369332"/>
          </a:xfrm>
          <a:prstGeom prst="rect">
            <a:avLst/>
          </a:prstGeom>
          <a:noFill/>
        </p:spPr>
        <p:txBody>
          <a:bodyPr wrap="square" rtlCol="0">
            <a:spAutoFit/>
          </a:bodyPr>
          <a:lstStyle/>
          <a:p>
            <a:r>
              <a:rPr lang="en-US" dirty="0"/>
              <a:t>Source: Earth Uncut TV (2019)</a:t>
            </a:r>
          </a:p>
        </p:txBody>
      </p:sp>
    </p:spTree>
    <p:extLst>
      <p:ext uri="{BB962C8B-B14F-4D97-AF65-F5344CB8AC3E}">
        <p14:creationId xmlns:p14="http://schemas.microsoft.com/office/powerpoint/2010/main" val="1055094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12096848" y="8343900"/>
            <a:ext cx="5671748" cy="17526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4" name="Rectangle 3"/>
          <p:cNvSpPr/>
          <p:nvPr/>
        </p:nvSpPr>
        <p:spPr>
          <a:xfrm>
            <a:off x="6096000" y="8343900"/>
            <a:ext cx="5671748" cy="17526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2" name="object 2"/>
          <p:cNvSpPr/>
          <p:nvPr/>
        </p:nvSpPr>
        <p:spPr>
          <a:xfrm>
            <a:off x="0" y="0"/>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grpSp>
        <p:nvGrpSpPr>
          <p:cNvPr id="17" name="object 17"/>
          <p:cNvGrpSpPr/>
          <p:nvPr/>
        </p:nvGrpSpPr>
        <p:grpSpPr>
          <a:xfrm>
            <a:off x="864491" y="615923"/>
            <a:ext cx="4175760" cy="9258300"/>
            <a:chOff x="951690" y="1028700"/>
            <a:chExt cx="4175760" cy="9258300"/>
          </a:xfrm>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solidFill>
              <a:schemeClr val="bg1"/>
            </a:solid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solidFill>
              <a:srgbClr val="FFFFFF"/>
            </a:solidFill>
          </p:spPr>
          <p:txBody>
            <a:bodyPr wrap="square" lIns="0" tIns="0" rIns="0" bIns="0" rtlCol="0"/>
            <a:lstStyle/>
            <a:p>
              <a:endParaRPr/>
            </a:p>
          </p:txBody>
        </p:sp>
      </p:grpSp>
      <p:sp>
        <p:nvSpPr>
          <p:cNvPr id="22" name="TextBox 21">
            <a:extLst>
              <a:ext uri="{FF2B5EF4-FFF2-40B4-BE49-F238E27FC236}">
                <a16:creationId xmlns:a16="http://schemas.microsoft.com/office/drawing/2014/main" id="{A7BF7A17-FD23-38D3-68C6-9AA878036510}"/>
              </a:ext>
            </a:extLst>
          </p:cNvPr>
          <p:cNvSpPr txBox="1"/>
          <p:nvPr/>
        </p:nvSpPr>
        <p:spPr>
          <a:xfrm>
            <a:off x="6172200" y="8431768"/>
            <a:ext cx="1129937" cy="369332"/>
          </a:xfrm>
          <a:prstGeom prst="rect">
            <a:avLst/>
          </a:prstGeom>
          <a:noFill/>
        </p:spPr>
        <p:txBody>
          <a:bodyPr wrap="square" rtlCol="0">
            <a:spAutoFit/>
          </a:bodyPr>
          <a:lstStyle/>
          <a:p>
            <a:r>
              <a:rPr lang="en-US" b="1" dirty="0">
                <a:latin typeface="Century Gothic" panose="020B0502020202020204" pitchFamily="34" charset="0"/>
                <a:cs typeface="Times New Roman" panose="02020603050405020304" pitchFamily="18" charset="0"/>
              </a:rPr>
              <a:t>LEYTE</a:t>
            </a:r>
            <a:endParaRPr lang="en-PH" b="1" dirty="0">
              <a:latin typeface="Century Gothic" panose="020B0502020202020204" pitchFamily="34" charset="0"/>
              <a:cs typeface="Times New Roman" panose="02020603050405020304" pitchFamily="18" charset="0"/>
            </a:endParaRPr>
          </a:p>
        </p:txBody>
      </p:sp>
      <p:sp>
        <p:nvSpPr>
          <p:cNvPr id="27" name="TextBox 26">
            <a:extLst>
              <a:ext uri="{FF2B5EF4-FFF2-40B4-BE49-F238E27FC236}">
                <a16:creationId xmlns:a16="http://schemas.microsoft.com/office/drawing/2014/main" id="{6433253D-0A9D-CD0F-A819-6B34060EB65D}"/>
              </a:ext>
            </a:extLst>
          </p:cNvPr>
          <p:cNvSpPr txBox="1"/>
          <p:nvPr/>
        </p:nvSpPr>
        <p:spPr>
          <a:xfrm>
            <a:off x="6934200" y="8865632"/>
            <a:ext cx="3879532" cy="830997"/>
          </a:xfrm>
          <a:prstGeom prst="rect">
            <a:avLst/>
          </a:prstGeom>
          <a:noFill/>
        </p:spPr>
        <p:txBody>
          <a:bodyPr wrap="square" rtlCol="0">
            <a:spAutoFit/>
          </a:bodyPr>
          <a:lstStyle/>
          <a:p>
            <a:r>
              <a:rPr lang="en-PH" sz="4800" b="1" i="0" dirty="0">
                <a:solidFill>
                  <a:srgbClr val="202124"/>
                </a:solidFill>
                <a:effectLst/>
                <a:latin typeface="Century Gothic" panose="020B0502020202020204" pitchFamily="34" charset="0"/>
              </a:rPr>
              <a:t>772162.0</a:t>
            </a:r>
            <a:endParaRPr lang="en-PH" sz="4800" b="1" dirty="0">
              <a:latin typeface="Century Gothic" panose="020B0502020202020204" pitchFamily="34" charset="0"/>
              <a:cs typeface="Times New Roman" panose="02020603050405020304" pitchFamily="18" charset="0"/>
            </a:endParaRPr>
          </a:p>
        </p:txBody>
      </p:sp>
      <p:sp>
        <p:nvSpPr>
          <p:cNvPr id="33" name="TextBox 32">
            <a:extLst>
              <a:ext uri="{FF2B5EF4-FFF2-40B4-BE49-F238E27FC236}">
                <a16:creationId xmlns:a16="http://schemas.microsoft.com/office/drawing/2014/main" id="{57B9DDA5-A36B-2A50-11D1-9E39B85F54A2}"/>
              </a:ext>
            </a:extLst>
          </p:cNvPr>
          <p:cNvSpPr txBox="1"/>
          <p:nvPr/>
        </p:nvSpPr>
        <p:spPr>
          <a:xfrm>
            <a:off x="6781800" y="9521328"/>
            <a:ext cx="2884469" cy="323165"/>
          </a:xfrm>
          <a:prstGeom prst="rect">
            <a:avLst/>
          </a:prstGeom>
          <a:noFill/>
        </p:spPr>
        <p:txBody>
          <a:bodyPr wrap="square" rtlCol="0">
            <a:spAutoFit/>
          </a:bodyPr>
          <a:lstStyle/>
          <a:p>
            <a:pPr algn="ctr"/>
            <a:r>
              <a:rPr lang="en-US" sz="1500" b="1" dirty="0">
                <a:latin typeface="Century Gothic" panose="020B0502020202020204" pitchFamily="34" charset="0"/>
                <a:cs typeface="Times New Roman" panose="02020603050405020304" pitchFamily="18" charset="0"/>
              </a:rPr>
              <a:t>AFFECTED INDIVIDUALS</a:t>
            </a:r>
            <a:endParaRPr lang="en-PH" sz="1500" b="1" dirty="0">
              <a:latin typeface="Century Gothic" panose="020B0502020202020204" pitchFamily="34" charset="0"/>
              <a:cs typeface="Times New Roman" panose="02020603050405020304" pitchFamily="18" charset="0"/>
            </a:endParaRPr>
          </a:p>
        </p:txBody>
      </p:sp>
      <p:pic>
        <p:nvPicPr>
          <p:cNvPr id="34" name="Picture 33">
            <a:extLst>
              <a:ext uri="{FF2B5EF4-FFF2-40B4-BE49-F238E27FC236}">
                <a16:creationId xmlns:a16="http://schemas.microsoft.com/office/drawing/2014/main" id="{B1976F6A-5BEA-7912-2852-8153E1C7EDF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80799" y="8634683"/>
            <a:ext cx="1129937" cy="1129937"/>
          </a:xfrm>
          <a:prstGeom prst="rect">
            <a:avLst/>
          </a:prstGeom>
        </p:spPr>
      </p:pic>
      <p:sp>
        <p:nvSpPr>
          <p:cNvPr id="35" name="TextBox 34">
            <a:extLst>
              <a:ext uri="{FF2B5EF4-FFF2-40B4-BE49-F238E27FC236}">
                <a16:creationId xmlns:a16="http://schemas.microsoft.com/office/drawing/2014/main" id="{0D376061-4026-AF73-E5EE-CE5A1ED92DA3}"/>
              </a:ext>
            </a:extLst>
          </p:cNvPr>
          <p:cNvSpPr txBox="1"/>
          <p:nvPr/>
        </p:nvSpPr>
        <p:spPr>
          <a:xfrm>
            <a:off x="12192000" y="8420100"/>
            <a:ext cx="2024452" cy="369332"/>
          </a:xfrm>
          <a:prstGeom prst="rect">
            <a:avLst/>
          </a:prstGeom>
          <a:noFill/>
        </p:spPr>
        <p:txBody>
          <a:bodyPr wrap="square" rtlCol="0">
            <a:spAutoFit/>
          </a:bodyPr>
          <a:lstStyle/>
          <a:p>
            <a:r>
              <a:rPr lang="en-US" b="1" dirty="0">
                <a:latin typeface="Century Gothic" panose="020B0502020202020204" pitchFamily="34" charset="0"/>
                <a:cs typeface="Times New Roman" panose="02020603050405020304" pitchFamily="18" charset="0"/>
              </a:rPr>
              <a:t>WESTERN SAMAR</a:t>
            </a:r>
            <a:endParaRPr lang="en-PH" b="1" dirty="0">
              <a:latin typeface="Century Gothic" panose="020B0502020202020204" pitchFamily="34" charset="0"/>
              <a:cs typeface="Times New Roman" panose="02020603050405020304" pitchFamily="18" charset="0"/>
            </a:endParaRPr>
          </a:p>
        </p:txBody>
      </p:sp>
      <p:sp>
        <p:nvSpPr>
          <p:cNvPr id="36" name="TextBox 35">
            <a:extLst>
              <a:ext uri="{FF2B5EF4-FFF2-40B4-BE49-F238E27FC236}">
                <a16:creationId xmlns:a16="http://schemas.microsoft.com/office/drawing/2014/main" id="{C9BF7799-AEF9-CAC6-63DA-34FCCB9B0C16}"/>
              </a:ext>
            </a:extLst>
          </p:cNvPr>
          <p:cNvSpPr txBox="1"/>
          <p:nvPr/>
        </p:nvSpPr>
        <p:spPr>
          <a:xfrm>
            <a:off x="13079217" y="8877300"/>
            <a:ext cx="3303783" cy="830997"/>
          </a:xfrm>
          <a:prstGeom prst="rect">
            <a:avLst/>
          </a:prstGeom>
          <a:noFill/>
        </p:spPr>
        <p:txBody>
          <a:bodyPr wrap="square" rtlCol="0">
            <a:spAutoFit/>
          </a:bodyPr>
          <a:lstStyle/>
          <a:p>
            <a:r>
              <a:rPr lang="en-PH" sz="4800" b="1" i="0" dirty="0">
                <a:solidFill>
                  <a:srgbClr val="202124"/>
                </a:solidFill>
                <a:effectLst/>
                <a:latin typeface="Century Gothic" panose="020B0502020202020204" pitchFamily="34" charset="0"/>
              </a:rPr>
              <a:t>483308.0</a:t>
            </a:r>
            <a:endParaRPr lang="en-PH" sz="4800" b="1" dirty="0">
              <a:latin typeface="Century Gothic" panose="020B0502020202020204" pitchFamily="34" charset="0"/>
              <a:cs typeface="Times New Roman" panose="02020603050405020304" pitchFamily="18" charset="0"/>
            </a:endParaRPr>
          </a:p>
        </p:txBody>
      </p:sp>
      <p:sp>
        <p:nvSpPr>
          <p:cNvPr id="37" name="TextBox 36">
            <a:extLst>
              <a:ext uri="{FF2B5EF4-FFF2-40B4-BE49-F238E27FC236}">
                <a16:creationId xmlns:a16="http://schemas.microsoft.com/office/drawing/2014/main" id="{54E26ED4-C216-D436-B799-FA283B0ACAC3}"/>
              </a:ext>
            </a:extLst>
          </p:cNvPr>
          <p:cNvSpPr txBox="1"/>
          <p:nvPr/>
        </p:nvSpPr>
        <p:spPr>
          <a:xfrm>
            <a:off x="13030200" y="9535046"/>
            <a:ext cx="2884469" cy="323165"/>
          </a:xfrm>
          <a:prstGeom prst="rect">
            <a:avLst/>
          </a:prstGeom>
          <a:noFill/>
        </p:spPr>
        <p:txBody>
          <a:bodyPr wrap="square" rtlCol="0">
            <a:spAutoFit/>
          </a:bodyPr>
          <a:lstStyle/>
          <a:p>
            <a:pPr algn="ctr"/>
            <a:r>
              <a:rPr lang="en-US" sz="1500" b="1" dirty="0">
                <a:latin typeface="Century Gothic" panose="020B0502020202020204" pitchFamily="34" charset="0"/>
                <a:cs typeface="Times New Roman" panose="02020603050405020304" pitchFamily="18" charset="0"/>
              </a:rPr>
              <a:t>AFFECTED INDIVIDUALS</a:t>
            </a:r>
            <a:endParaRPr lang="en-PH" sz="1500" b="1" dirty="0">
              <a:latin typeface="Century Gothic" panose="020B0502020202020204" pitchFamily="34" charset="0"/>
              <a:cs typeface="Times New Roman" panose="02020603050405020304" pitchFamily="18" charset="0"/>
            </a:endParaRPr>
          </a:p>
        </p:txBody>
      </p:sp>
      <p:pic>
        <p:nvPicPr>
          <p:cNvPr id="38" name="Picture 37">
            <a:extLst>
              <a:ext uri="{FF2B5EF4-FFF2-40B4-BE49-F238E27FC236}">
                <a16:creationId xmlns:a16="http://schemas.microsoft.com/office/drawing/2014/main" id="{047F70C1-BEB5-8A91-FC0E-3A1DB52B761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078200" y="8543637"/>
            <a:ext cx="1344105" cy="1344105"/>
          </a:xfrm>
          <a:prstGeom prst="rect">
            <a:avLst/>
          </a:prstGeom>
        </p:spPr>
      </p:pic>
      <p:pic>
        <p:nvPicPr>
          <p:cNvPr id="26" name="Picture 25">
            <a:extLst>
              <a:ext uri="{FF2B5EF4-FFF2-40B4-BE49-F238E27FC236}">
                <a16:creationId xmlns:a16="http://schemas.microsoft.com/office/drawing/2014/main" id="{FD899B46-8623-9D49-4E21-1BE96472BE51}"/>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096000" y="394100"/>
            <a:ext cx="11679971" cy="7741042"/>
          </a:xfrm>
          <a:prstGeom prst="rect">
            <a:avLst/>
          </a:prstGeom>
          <a:ln w="38100">
            <a:solidFill>
              <a:schemeClr val="tx1"/>
            </a:solid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6165303" y="7805175"/>
            <a:ext cx="5652972" cy="2415524"/>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27" name="Rectangle 26"/>
          <p:cNvSpPr/>
          <p:nvPr/>
        </p:nvSpPr>
        <p:spPr>
          <a:xfrm>
            <a:off x="12139183" y="7805175"/>
            <a:ext cx="5652972" cy="2415524"/>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20" name="TextBox 19">
            <a:extLst>
              <a:ext uri="{FF2B5EF4-FFF2-40B4-BE49-F238E27FC236}">
                <a16:creationId xmlns:a16="http://schemas.microsoft.com/office/drawing/2014/main" id="{F732BF55-0D76-C88B-C0A1-CB9A10A14C3C}"/>
              </a:ext>
            </a:extLst>
          </p:cNvPr>
          <p:cNvSpPr txBox="1"/>
          <p:nvPr/>
        </p:nvSpPr>
        <p:spPr>
          <a:xfrm>
            <a:off x="6881254" y="8422600"/>
            <a:ext cx="3624468" cy="1200329"/>
          </a:xfrm>
          <a:prstGeom prst="rect">
            <a:avLst/>
          </a:prstGeom>
          <a:noFill/>
        </p:spPr>
        <p:txBody>
          <a:bodyPr wrap="square" rtlCol="0">
            <a:spAutoFit/>
          </a:bodyPr>
          <a:lstStyle/>
          <a:p>
            <a:r>
              <a:rPr lang="en-PH" sz="7200" b="1" i="0" dirty="0">
                <a:solidFill>
                  <a:srgbClr val="202124"/>
                </a:solidFill>
                <a:effectLst/>
                <a:latin typeface="Century Gothic" panose="020B0502020202020204" pitchFamily="34" charset="0"/>
              </a:rPr>
              <a:t>34932.0</a:t>
            </a:r>
            <a:endParaRPr lang="en-PH" sz="7200" b="1" dirty="0">
              <a:latin typeface="Century Gothic" panose="020B0502020202020204" pitchFamily="34" charset="0"/>
            </a:endParaRPr>
          </a:p>
        </p:txBody>
      </p:sp>
      <p:sp>
        <p:nvSpPr>
          <p:cNvPr id="21" name="TextBox 20">
            <a:extLst>
              <a:ext uri="{FF2B5EF4-FFF2-40B4-BE49-F238E27FC236}">
                <a16:creationId xmlns:a16="http://schemas.microsoft.com/office/drawing/2014/main" id="{9C7ECC60-61A1-82FA-D9CD-3470D9789CFF}"/>
              </a:ext>
            </a:extLst>
          </p:cNvPr>
          <p:cNvSpPr txBox="1"/>
          <p:nvPr/>
        </p:nvSpPr>
        <p:spPr>
          <a:xfrm>
            <a:off x="7224466" y="9423211"/>
            <a:ext cx="3624469" cy="400110"/>
          </a:xfrm>
          <a:prstGeom prst="rect">
            <a:avLst/>
          </a:prstGeom>
          <a:noFill/>
        </p:spPr>
        <p:txBody>
          <a:bodyPr wrap="square" rtlCol="0">
            <a:spAutoFit/>
          </a:bodyPr>
          <a:lstStyle/>
          <a:p>
            <a:r>
              <a:rPr lang="en-US" sz="2000" b="1" i="0" dirty="0">
                <a:solidFill>
                  <a:srgbClr val="202124"/>
                </a:solidFill>
                <a:effectLst/>
                <a:latin typeface="Century Gothic" panose="020B0502020202020204" pitchFamily="34" charset="0"/>
              </a:rPr>
              <a:t>Total Affected Persons</a:t>
            </a:r>
            <a:endParaRPr lang="en-PH" sz="2000" b="1" dirty="0">
              <a:latin typeface="Century Gothic" panose="020B0502020202020204" pitchFamily="34" charset="0"/>
            </a:endParaRPr>
          </a:p>
        </p:txBody>
      </p:sp>
      <p:sp>
        <p:nvSpPr>
          <p:cNvPr id="26" name="TextBox 25">
            <a:extLst>
              <a:ext uri="{FF2B5EF4-FFF2-40B4-BE49-F238E27FC236}">
                <a16:creationId xmlns:a16="http://schemas.microsoft.com/office/drawing/2014/main" id="{D144AB0E-A685-30A7-E417-01241792E812}"/>
              </a:ext>
            </a:extLst>
          </p:cNvPr>
          <p:cNvSpPr txBox="1"/>
          <p:nvPr/>
        </p:nvSpPr>
        <p:spPr>
          <a:xfrm>
            <a:off x="14748193" y="8468099"/>
            <a:ext cx="2895600" cy="400110"/>
          </a:xfrm>
          <a:prstGeom prst="rect">
            <a:avLst/>
          </a:prstGeom>
          <a:noFill/>
        </p:spPr>
        <p:txBody>
          <a:bodyPr wrap="square" rtlCol="0">
            <a:spAutoFit/>
          </a:bodyPr>
          <a:lstStyle/>
          <a:p>
            <a:pPr algn="r"/>
            <a:r>
              <a:rPr lang="en-US" sz="2000" b="1" i="0" dirty="0">
                <a:solidFill>
                  <a:srgbClr val="202124"/>
                </a:solidFill>
                <a:effectLst/>
                <a:latin typeface="Century Gothic" panose="020B0502020202020204" pitchFamily="34" charset="0"/>
              </a:rPr>
              <a:t>TYPHOON </a:t>
            </a:r>
            <a:r>
              <a:rPr lang="en-US" sz="2000" b="1" dirty="0">
                <a:solidFill>
                  <a:srgbClr val="202124"/>
                </a:solidFill>
                <a:latin typeface="Century Gothic" panose="020B0502020202020204" pitchFamily="34" charset="0"/>
              </a:rPr>
              <a:t>URSULA</a:t>
            </a:r>
            <a:endParaRPr lang="en-PH" sz="2000" b="1" dirty="0">
              <a:latin typeface="Century Gothic" panose="020B0502020202020204" pitchFamily="34" charset="0"/>
            </a:endParaRPr>
          </a:p>
        </p:txBody>
      </p:sp>
      <p:pic>
        <p:nvPicPr>
          <p:cNvPr id="5" name="Picture 4">
            <a:extLst>
              <a:ext uri="{FF2B5EF4-FFF2-40B4-BE49-F238E27FC236}">
                <a16:creationId xmlns:a16="http://schemas.microsoft.com/office/drawing/2014/main" id="{6C742957-620D-11D5-E096-2EE1206447B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331994" y="8357328"/>
            <a:ext cx="1311217" cy="1311217"/>
          </a:xfrm>
          <a:prstGeom prst="rect">
            <a:avLst/>
          </a:prstGeom>
        </p:spPr>
      </p:pic>
      <p:sp>
        <p:nvSpPr>
          <p:cNvPr id="36" name="TextBox 35">
            <a:extLst>
              <a:ext uri="{FF2B5EF4-FFF2-40B4-BE49-F238E27FC236}">
                <a16:creationId xmlns:a16="http://schemas.microsoft.com/office/drawing/2014/main" id="{2092F463-963D-A272-9419-9D404D955CF7}"/>
              </a:ext>
            </a:extLst>
          </p:cNvPr>
          <p:cNvSpPr txBox="1"/>
          <p:nvPr/>
        </p:nvSpPr>
        <p:spPr>
          <a:xfrm>
            <a:off x="13822906" y="8696699"/>
            <a:ext cx="4655675" cy="769441"/>
          </a:xfrm>
          <a:prstGeom prst="rect">
            <a:avLst/>
          </a:prstGeom>
          <a:noFill/>
        </p:spPr>
        <p:txBody>
          <a:bodyPr wrap="square" rtlCol="0">
            <a:spAutoFit/>
          </a:bodyPr>
          <a:lstStyle/>
          <a:p>
            <a:r>
              <a:rPr lang="en-PH" sz="4400" b="1" i="0" dirty="0" err="1">
                <a:solidFill>
                  <a:srgbClr val="202124"/>
                </a:solidFill>
                <a:effectLst/>
                <a:latin typeface="Century Gothic" panose="020B0502020202020204" pitchFamily="34" charset="0"/>
              </a:rPr>
              <a:t>Barugo</a:t>
            </a:r>
            <a:r>
              <a:rPr lang="en-PH" sz="4400" b="1" dirty="0">
                <a:solidFill>
                  <a:srgbClr val="202124"/>
                </a:solidFill>
                <a:latin typeface="Century Gothic" panose="020B0502020202020204" pitchFamily="34" charset="0"/>
              </a:rPr>
              <a:t>, Leyte</a:t>
            </a:r>
            <a:endParaRPr lang="en-PH" sz="4400" b="1" dirty="0">
              <a:latin typeface="Century Gothic" panose="020B0502020202020204" pitchFamily="34" charset="0"/>
            </a:endParaRPr>
          </a:p>
        </p:txBody>
      </p:sp>
      <p:sp>
        <p:nvSpPr>
          <p:cNvPr id="37" name="TextBox 36">
            <a:extLst>
              <a:ext uri="{FF2B5EF4-FFF2-40B4-BE49-F238E27FC236}">
                <a16:creationId xmlns:a16="http://schemas.microsoft.com/office/drawing/2014/main" id="{F1F6FACD-3E63-1F50-CE8D-B842760440D6}"/>
              </a:ext>
            </a:extLst>
          </p:cNvPr>
          <p:cNvSpPr txBox="1"/>
          <p:nvPr/>
        </p:nvSpPr>
        <p:spPr>
          <a:xfrm>
            <a:off x="13664165" y="9382499"/>
            <a:ext cx="4107036" cy="400110"/>
          </a:xfrm>
          <a:prstGeom prst="rect">
            <a:avLst/>
          </a:prstGeom>
          <a:noFill/>
        </p:spPr>
        <p:txBody>
          <a:bodyPr wrap="square" rtlCol="0">
            <a:spAutoFit/>
          </a:bodyPr>
          <a:lstStyle/>
          <a:p>
            <a:pPr algn="ctr"/>
            <a:r>
              <a:rPr lang="en-US" sz="2000" b="1" dirty="0">
                <a:solidFill>
                  <a:srgbClr val="202124"/>
                </a:solidFill>
                <a:latin typeface="Century Gothic" panose="020B0502020202020204" pitchFamily="34" charset="0"/>
              </a:rPr>
              <a:t>Most affected Municipality </a:t>
            </a:r>
            <a:endParaRPr lang="en-PH" sz="2000" b="1" dirty="0">
              <a:latin typeface="Century Gothic" panose="020B0502020202020204" pitchFamily="34" charset="0"/>
            </a:endParaRPr>
          </a:p>
        </p:txBody>
      </p:sp>
      <p:pic>
        <p:nvPicPr>
          <p:cNvPr id="11" name="Picture 10">
            <a:extLst>
              <a:ext uri="{FF2B5EF4-FFF2-40B4-BE49-F238E27FC236}">
                <a16:creationId xmlns:a16="http://schemas.microsoft.com/office/drawing/2014/main" id="{39B97426-D1E5-2C8F-49DB-C4434320F99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437742" y="8519595"/>
            <a:ext cx="1148950" cy="1148950"/>
          </a:xfrm>
          <a:prstGeom prst="rect">
            <a:avLst/>
          </a:prstGeom>
        </p:spPr>
      </p:pic>
      <p:sp>
        <p:nvSpPr>
          <p:cNvPr id="38" name="TextBox 37">
            <a:extLst>
              <a:ext uri="{FF2B5EF4-FFF2-40B4-BE49-F238E27FC236}">
                <a16:creationId xmlns:a16="http://schemas.microsoft.com/office/drawing/2014/main" id="{5F9C3854-6D43-E5D7-D426-38CD86FFEF5F}"/>
              </a:ext>
            </a:extLst>
          </p:cNvPr>
          <p:cNvSpPr txBox="1"/>
          <p:nvPr/>
        </p:nvSpPr>
        <p:spPr>
          <a:xfrm>
            <a:off x="6192973" y="7858499"/>
            <a:ext cx="1877893" cy="400110"/>
          </a:xfrm>
          <a:prstGeom prst="rect">
            <a:avLst/>
          </a:prstGeom>
          <a:noFill/>
        </p:spPr>
        <p:txBody>
          <a:bodyPr wrap="square" rtlCol="0">
            <a:spAutoFit/>
          </a:bodyPr>
          <a:lstStyle/>
          <a:p>
            <a:r>
              <a:rPr lang="en-PH" sz="2000" b="1" i="0" dirty="0" err="1">
                <a:solidFill>
                  <a:srgbClr val="202124"/>
                </a:solidFill>
                <a:effectLst/>
                <a:latin typeface="Century Gothic" panose="020B0502020202020204" pitchFamily="34" charset="0"/>
              </a:rPr>
              <a:t>Barugo</a:t>
            </a:r>
            <a:r>
              <a:rPr lang="en-PH" sz="2000" b="1" dirty="0">
                <a:solidFill>
                  <a:srgbClr val="202124"/>
                </a:solidFill>
                <a:latin typeface="Century Gothic" panose="020B0502020202020204" pitchFamily="34" charset="0"/>
              </a:rPr>
              <a:t>, Leyte</a:t>
            </a:r>
            <a:endParaRPr lang="en-PH" sz="2000" b="1" dirty="0">
              <a:latin typeface="Century Gothic" panose="020B0502020202020204" pitchFamily="34" charset="0"/>
            </a:endParaRPr>
          </a:p>
        </p:txBody>
      </p:sp>
      <p:pic>
        <p:nvPicPr>
          <p:cNvPr id="32" name="Picture 31">
            <a:extLst>
              <a:ext uri="{FF2B5EF4-FFF2-40B4-BE49-F238E27FC236}">
                <a16:creationId xmlns:a16="http://schemas.microsoft.com/office/drawing/2014/main" id="{7E524829-162C-CBD8-56DE-B9220ADF2580}"/>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213457" y="283554"/>
            <a:ext cx="11599181" cy="7164411"/>
          </a:xfrm>
          <a:prstGeom prst="rect">
            <a:avLst/>
          </a:prstGeom>
          <a:ln w="38100">
            <a:solidFill>
              <a:schemeClr val="tx1"/>
            </a:solidFill>
          </a:ln>
        </p:spPr>
      </p:pic>
      <p:sp>
        <p:nvSpPr>
          <p:cNvPr id="34" name="object 2">
            <a:extLst>
              <a:ext uri="{FF2B5EF4-FFF2-40B4-BE49-F238E27FC236}">
                <a16:creationId xmlns:a16="http://schemas.microsoft.com/office/drawing/2014/main" id="{12C1EBCF-1CB7-5D70-E424-FD174B9A2A3F}"/>
              </a:ext>
            </a:extLst>
          </p:cNvPr>
          <p:cNvSpPr/>
          <p:nvPr/>
        </p:nvSpPr>
        <p:spPr>
          <a:xfrm>
            <a:off x="0" y="0"/>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sp>
        <p:nvSpPr>
          <p:cNvPr id="35" name="object 3">
            <a:extLst>
              <a:ext uri="{FF2B5EF4-FFF2-40B4-BE49-F238E27FC236}">
                <a16:creationId xmlns:a16="http://schemas.microsoft.com/office/drawing/2014/main" id="{26131F11-37A1-CEFB-8A66-2134AB654CFC}"/>
              </a:ext>
            </a:extLst>
          </p:cNvPr>
          <p:cNvSpPr/>
          <p:nvPr/>
        </p:nvSpPr>
        <p:spPr>
          <a:xfrm>
            <a:off x="37234" y="0"/>
            <a:ext cx="5705475" cy="10287000"/>
          </a:xfrm>
          <a:custGeom>
            <a:avLst/>
            <a:gdLst/>
            <a:ahLst/>
            <a:cxnLst/>
            <a:rect l="l" t="t" r="r" b="b"/>
            <a:pathLst>
              <a:path w="5705475" h="10287000">
                <a:moveTo>
                  <a:pt x="5705474" y="10286999"/>
                </a:moveTo>
                <a:lnTo>
                  <a:pt x="0" y="10286999"/>
                </a:lnTo>
                <a:lnTo>
                  <a:pt x="0" y="0"/>
                </a:lnTo>
                <a:lnTo>
                  <a:pt x="5705474" y="0"/>
                </a:lnTo>
                <a:lnTo>
                  <a:pt x="5705474" y="10286999"/>
                </a:lnTo>
                <a:close/>
              </a:path>
            </a:pathLst>
          </a:custGeom>
          <a:solidFill>
            <a:srgbClr val="F41723"/>
          </a:solidFill>
        </p:spPr>
        <p:txBody>
          <a:bodyPr wrap="square" lIns="0" tIns="0" rIns="0" bIns="0" rtlCol="0"/>
          <a:lstStyle/>
          <a:p>
            <a:endParaRPr/>
          </a:p>
        </p:txBody>
      </p:sp>
    </p:spTree>
    <p:extLst>
      <p:ext uri="{BB962C8B-B14F-4D97-AF65-F5344CB8AC3E}">
        <p14:creationId xmlns:p14="http://schemas.microsoft.com/office/powerpoint/2010/main" val="25256086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12096848" y="8343900"/>
            <a:ext cx="5671748" cy="17526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4" name="Rectangle 3"/>
          <p:cNvSpPr/>
          <p:nvPr/>
        </p:nvSpPr>
        <p:spPr>
          <a:xfrm>
            <a:off x="6096000" y="8343900"/>
            <a:ext cx="5671748" cy="1752600"/>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n-PH" dirty="0"/>
          </a:p>
        </p:txBody>
      </p:sp>
      <p:sp>
        <p:nvSpPr>
          <p:cNvPr id="2" name="object 2"/>
          <p:cNvSpPr/>
          <p:nvPr/>
        </p:nvSpPr>
        <p:spPr>
          <a:xfrm>
            <a:off x="0" y="0"/>
            <a:ext cx="5638800" cy="10287000"/>
          </a:xfrm>
          <a:custGeom>
            <a:avLst/>
            <a:gdLst/>
            <a:ahLst/>
            <a:cxnLst/>
            <a:rect l="l" t="t" r="r" b="b"/>
            <a:pathLst>
              <a:path w="4810125" h="10287000">
                <a:moveTo>
                  <a:pt x="4810124" y="10286999"/>
                </a:moveTo>
                <a:lnTo>
                  <a:pt x="0" y="10286999"/>
                </a:lnTo>
                <a:lnTo>
                  <a:pt x="0" y="0"/>
                </a:lnTo>
                <a:lnTo>
                  <a:pt x="4810124" y="0"/>
                </a:lnTo>
                <a:lnTo>
                  <a:pt x="4810124" y="10286999"/>
                </a:lnTo>
                <a:close/>
              </a:path>
            </a:pathLst>
          </a:custGeom>
          <a:solidFill>
            <a:srgbClr val="D5D5D5"/>
          </a:solidFill>
        </p:spPr>
        <p:txBody>
          <a:bodyPr wrap="square" lIns="0" tIns="0" rIns="0" bIns="0" rtlCol="0"/>
          <a:lstStyle/>
          <a:p>
            <a:endParaRPr dirty="0"/>
          </a:p>
        </p:txBody>
      </p:sp>
      <p:grpSp>
        <p:nvGrpSpPr>
          <p:cNvPr id="17" name="object 17"/>
          <p:cNvGrpSpPr/>
          <p:nvPr/>
        </p:nvGrpSpPr>
        <p:grpSpPr>
          <a:xfrm>
            <a:off x="951690" y="1028700"/>
            <a:ext cx="4175760" cy="9258300"/>
            <a:chOff x="951690" y="1028700"/>
            <a:chExt cx="4175760" cy="9258300"/>
          </a:xfrm>
        </p:grpSpPr>
        <p:sp>
          <p:nvSpPr>
            <p:cNvPr id="18" name="object 18"/>
            <p:cNvSpPr/>
            <p:nvPr/>
          </p:nvSpPr>
          <p:spPr>
            <a:xfrm>
              <a:off x="4489132" y="8144128"/>
              <a:ext cx="638175" cy="2143125"/>
            </a:xfrm>
            <a:custGeom>
              <a:avLst/>
              <a:gdLst/>
              <a:ahLst/>
              <a:cxnLst/>
              <a:rect l="l" t="t" r="r" b="b"/>
              <a:pathLst>
                <a:path w="638175" h="2143125">
                  <a:moveTo>
                    <a:pt x="627545" y="2142871"/>
                  </a:moveTo>
                  <a:lnTo>
                    <a:pt x="469595" y="1984133"/>
                  </a:lnTo>
                  <a:lnTo>
                    <a:pt x="319087" y="1832864"/>
                  </a:lnTo>
                  <a:lnTo>
                    <a:pt x="10642" y="2142871"/>
                  </a:lnTo>
                  <a:lnTo>
                    <a:pt x="161137" y="2142871"/>
                  </a:lnTo>
                  <a:lnTo>
                    <a:pt x="319087" y="1984133"/>
                  </a:lnTo>
                  <a:lnTo>
                    <a:pt x="477037" y="2142871"/>
                  </a:lnTo>
                  <a:lnTo>
                    <a:pt x="627545" y="2142871"/>
                  </a:lnTo>
                  <a:close/>
                </a:path>
                <a:path w="638175" h="2143125">
                  <a:moveTo>
                    <a:pt x="638175" y="1695348"/>
                  </a:moveTo>
                  <a:lnTo>
                    <a:pt x="319087" y="1374648"/>
                  </a:lnTo>
                  <a:lnTo>
                    <a:pt x="0" y="1695348"/>
                  </a:lnTo>
                  <a:lnTo>
                    <a:pt x="75260" y="1770976"/>
                  </a:lnTo>
                  <a:lnTo>
                    <a:pt x="319087" y="1525917"/>
                  </a:lnTo>
                  <a:lnTo>
                    <a:pt x="562927" y="1770976"/>
                  </a:lnTo>
                  <a:lnTo>
                    <a:pt x="638175" y="1695348"/>
                  </a:lnTo>
                  <a:close/>
                </a:path>
                <a:path w="638175" h="2143125">
                  <a:moveTo>
                    <a:pt x="638175" y="1237132"/>
                  </a:moveTo>
                  <a:lnTo>
                    <a:pt x="319087" y="916432"/>
                  </a:lnTo>
                  <a:lnTo>
                    <a:pt x="0" y="1237132"/>
                  </a:lnTo>
                  <a:lnTo>
                    <a:pt x="75260" y="1312760"/>
                  </a:lnTo>
                  <a:lnTo>
                    <a:pt x="319087" y="1067689"/>
                  </a:lnTo>
                  <a:lnTo>
                    <a:pt x="562927" y="1312760"/>
                  </a:lnTo>
                  <a:lnTo>
                    <a:pt x="638175" y="1237132"/>
                  </a:lnTo>
                  <a:close/>
                </a:path>
                <a:path w="638175" h="2143125">
                  <a:moveTo>
                    <a:pt x="638175" y="778916"/>
                  </a:moveTo>
                  <a:lnTo>
                    <a:pt x="319087" y="458216"/>
                  </a:lnTo>
                  <a:lnTo>
                    <a:pt x="0" y="778916"/>
                  </a:lnTo>
                  <a:lnTo>
                    <a:pt x="75260" y="854544"/>
                  </a:lnTo>
                  <a:lnTo>
                    <a:pt x="319087" y="609485"/>
                  </a:lnTo>
                  <a:lnTo>
                    <a:pt x="562927" y="854544"/>
                  </a:lnTo>
                  <a:lnTo>
                    <a:pt x="638175" y="778916"/>
                  </a:lnTo>
                  <a:close/>
                </a:path>
                <a:path w="638175" h="2143125">
                  <a:moveTo>
                    <a:pt x="638175" y="320700"/>
                  </a:moveTo>
                  <a:lnTo>
                    <a:pt x="319087" y="0"/>
                  </a:lnTo>
                  <a:lnTo>
                    <a:pt x="0" y="320700"/>
                  </a:lnTo>
                  <a:lnTo>
                    <a:pt x="75260" y="396328"/>
                  </a:lnTo>
                  <a:lnTo>
                    <a:pt x="319087" y="151269"/>
                  </a:lnTo>
                  <a:lnTo>
                    <a:pt x="562927" y="396328"/>
                  </a:lnTo>
                  <a:lnTo>
                    <a:pt x="638175" y="320700"/>
                  </a:lnTo>
                  <a:close/>
                </a:path>
              </a:pathLst>
            </a:custGeom>
            <a:solidFill>
              <a:schemeClr val="bg1"/>
            </a:solidFill>
          </p:spPr>
          <p:txBody>
            <a:bodyPr wrap="square" lIns="0" tIns="0" rIns="0" bIns="0" rtlCol="0"/>
            <a:lstStyle/>
            <a:p>
              <a:endParaRPr dirty="0"/>
            </a:p>
          </p:txBody>
        </p:sp>
        <p:sp>
          <p:nvSpPr>
            <p:cNvPr id="19" name="object 19"/>
            <p:cNvSpPr/>
            <p:nvPr/>
          </p:nvSpPr>
          <p:spPr>
            <a:xfrm>
              <a:off x="951687" y="1028712"/>
              <a:ext cx="466090" cy="304800"/>
            </a:xfrm>
            <a:custGeom>
              <a:avLst/>
              <a:gdLst/>
              <a:ahLst/>
              <a:cxnLst/>
              <a:rect l="l" t="t" r="r" b="b"/>
              <a:pathLst>
                <a:path w="466090" h="304800">
                  <a:moveTo>
                    <a:pt x="465823" y="254000"/>
                  </a:moveTo>
                  <a:lnTo>
                    <a:pt x="0" y="254000"/>
                  </a:lnTo>
                  <a:lnTo>
                    <a:pt x="0" y="304800"/>
                  </a:lnTo>
                  <a:lnTo>
                    <a:pt x="465823" y="304800"/>
                  </a:lnTo>
                  <a:lnTo>
                    <a:pt x="465823" y="254000"/>
                  </a:lnTo>
                  <a:close/>
                </a:path>
                <a:path w="466090" h="304800">
                  <a:moveTo>
                    <a:pt x="465823" y="127000"/>
                  </a:moveTo>
                  <a:lnTo>
                    <a:pt x="0" y="127000"/>
                  </a:lnTo>
                  <a:lnTo>
                    <a:pt x="0" y="177800"/>
                  </a:lnTo>
                  <a:lnTo>
                    <a:pt x="465823" y="177800"/>
                  </a:lnTo>
                  <a:lnTo>
                    <a:pt x="465823" y="127000"/>
                  </a:lnTo>
                  <a:close/>
                </a:path>
                <a:path w="466090" h="304800">
                  <a:moveTo>
                    <a:pt x="465823" y="0"/>
                  </a:moveTo>
                  <a:lnTo>
                    <a:pt x="0" y="0"/>
                  </a:lnTo>
                  <a:lnTo>
                    <a:pt x="0" y="50800"/>
                  </a:lnTo>
                  <a:lnTo>
                    <a:pt x="465823" y="50800"/>
                  </a:lnTo>
                  <a:lnTo>
                    <a:pt x="465823" y="0"/>
                  </a:lnTo>
                  <a:close/>
                </a:path>
              </a:pathLst>
            </a:custGeom>
            <a:solidFill>
              <a:srgbClr val="FFFFFF"/>
            </a:solidFill>
          </p:spPr>
          <p:txBody>
            <a:bodyPr wrap="square" lIns="0" tIns="0" rIns="0" bIns="0" rtlCol="0"/>
            <a:lstStyle/>
            <a:p>
              <a:endParaRPr/>
            </a:p>
          </p:txBody>
        </p:sp>
      </p:grpSp>
      <p:sp>
        <p:nvSpPr>
          <p:cNvPr id="22" name="TextBox 21">
            <a:extLst>
              <a:ext uri="{FF2B5EF4-FFF2-40B4-BE49-F238E27FC236}">
                <a16:creationId xmlns:a16="http://schemas.microsoft.com/office/drawing/2014/main" id="{A7BF7A17-FD23-38D3-68C6-9AA878036510}"/>
              </a:ext>
            </a:extLst>
          </p:cNvPr>
          <p:cNvSpPr txBox="1"/>
          <p:nvPr/>
        </p:nvSpPr>
        <p:spPr>
          <a:xfrm>
            <a:off x="6172200" y="8431768"/>
            <a:ext cx="2372504" cy="369332"/>
          </a:xfrm>
          <a:prstGeom prst="rect">
            <a:avLst/>
          </a:prstGeom>
          <a:noFill/>
        </p:spPr>
        <p:txBody>
          <a:bodyPr wrap="square" rtlCol="0">
            <a:spAutoFit/>
          </a:bodyPr>
          <a:lstStyle/>
          <a:p>
            <a:r>
              <a:rPr lang="en-US" b="1" dirty="0">
                <a:latin typeface="Century Gothic" panose="020B0502020202020204" pitchFamily="34" charset="0"/>
                <a:cs typeface="Times New Roman" panose="02020603050405020304" pitchFamily="18" charset="0"/>
              </a:rPr>
              <a:t>SAN, ISIDRO, LEYTE</a:t>
            </a:r>
            <a:endParaRPr lang="en-PH" b="1" dirty="0">
              <a:latin typeface="Century Gothic" panose="020B0502020202020204" pitchFamily="34" charset="0"/>
              <a:cs typeface="Times New Roman" panose="02020603050405020304" pitchFamily="18" charset="0"/>
            </a:endParaRPr>
          </a:p>
        </p:txBody>
      </p:sp>
      <p:sp>
        <p:nvSpPr>
          <p:cNvPr id="27" name="TextBox 26">
            <a:extLst>
              <a:ext uri="{FF2B5EF4-FFF2-40B4-BE49-F238E27FC236}">
                <a16:creationId xmlns:a16="http://schemas.microsoft.com/office/drawing/2014/main" id="{6433253D-0A9D-CD0F-A819-6B34060EB65D}"/>
              </a:ext>
            </a:extLst>
          </p:cNvPr>
          <p:cNvSpPr txBox="1"/>
          <p:nvPr/>
        </p:nvSpPr>
        <p:spPr>
          <a:xfrm>
            <a:off x="7075681" y="8865631"/>
            <a:ext cx="2514600" cy="830997"/>
          </a:xfrm>
          <a:prstGeom prst="rect">
            <a:avLst/>
          </a:prstGeom>
          <a:noFill/>
        </p:spPr>
        <p:txBody>
          <a:bodyPr wrap="square" rtlCol="0">
            <a:spAutoFit/>
          </a:bodyPr>
          <a:lstStyle/>
          <a:p>
            <a:r>
              <a:rPr lang="en-PH" sz="4800" b="1" i="0" dirty="0">
                <a:solidFill>
                  <a:srgbClr val="202124"/>
                </a:solidFill>
                <a:effectLst/>
                <a:latin typeface="Century Gothic" panose="020B0502020202020204" pitchFamily="34" charset="0"/>
              </a:rPr>
              <a:t>36980.0</a:t>
            </a:r>
            <a:endParaRPr lang="en-PH" sz="4800" b="1" dirty="0">
              <a:latin typeface="Century Gothic" panose="020B0502020202020204" pitchFamily="34" charset="0"/>
              <a:cs typeface="Times New Roman" panose="02020603050405020304" pitchFamily="18" charset="0"/>
            </a:endParaRPr>
          </a:p>
        </p:txBody>
      </p:sp>
      <p:sp>
        <p:nvSpPr>
          <p:cNvPr id="33" name="TextBox 32">
            <a:extLst>
              <a:ext uri="{FF2B5EF4-FFF2-40B4-BE49-F238E27FC236}">
                <a16:creationId xmlns:a16="http://schemas.microsoft.com/office/drawing/2014/main" id="{57B9DDA5-A36B-2A50-11D1-9E39B85F54A2}"/>
              </a:ext>
            </a:extLst>
          </p:cNvPr>
          <p:cNvSpPr txBox="1"/>
          <p:nvPr/>
        </p:nvSpPr>
        <p:spPr>
          <a:xfrm>
            <a:off x="6890746" y="9535045"/>
            <a:ext cx="2884469" cy="323165"/>
          </a:xfrm>
          <a:prstGeom prst="rect">
            <a:avLst/>
          </a:prstGeom>
          <a:noFill/>
        </p:spPr>
        <p:txBody>
          <a:bodyPr wrap="square" rtlCol="0">
            <a:spAutoFit/>
          </a:bodyPr>
          <a:lstStyle/>
          <a:p>
            <a:pPr algn="ctr"/>
            <a:r>
              <a:rPr lang="en-US" sz="1500" b="1" dirty="0">
                <a:latin typeface="Century Gothic" panose="020B0502020202020204" pitchFamily="34" charset="0"/>
                <a:cs typeface="Times New Roman" panose="02020603050405020304" pitchFamily="18" charset="0"/>
              </a:rPr>
              <a:t>AFFECTED INDIVIDUALS</a:t>
            </a:r>
            <a:endParaRPr lang="en-PH" sz="1500" b="1" dirty="0">
              <a:latin typeface="Century Gothic" panose="020B0502020202020204" pitchFamily="34" charset="0"/>
              <a:cs typeface="Times New Roman" panose="02020603050405020304" pitchFamily="18" charset="0"/>
            </a:endParaRPr>
          </a:p>
        </p:txBody>
      </p:sp>
      <p:pic>
        <p:nvPicPr>
          <p:cNvPr id="34" name="Picture 33">
            <a:extLst>
              <a:ext uri="{FF2B5EF4-FFF2-40B4-BE49-F238E27FC236}">
                <a16:creationId xmlns:a16="http://schemas.microsoft.com/office/drawing/2014/main" id="{B1976F6A-5BEA-7912-2852-8153E1C7EDF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80799" y="8634683"/>
            <a:ext cx="1129937" cy="1129937"/>
          </a:xfrm>
          <a:prstGeom prst="rect">
            <a:avLst/>
          </a:prstGeom>
        </p:spPr>
      </p:pic>
      <p:sp>
        <p:nvSpPr>
          <p:cNvPr id="35" name="TextBox 34">
            <a:extLst>
              <a:ext uri="{FF2B5EF4-FFF2-40B4-BE49-F238E27FC236}">
                <a16:creationId xmlns:a16="http://schemas.microsoft.com/office/drawing/2014/main" id="{0D376061-4026-AF73-E5EE-CE5A1ED92DA3}"/>
              </a:ext>
            </a:extLst>
          </p:cNvPr>
          <p:cNvSpPr txBox="1"/>
          <p:nvPr/>
        </p:nvSpPr>
        <p:spPr>
          <a:xfrm>
            <a:off x="12191999" y="8420100"/>
            <a:ext cx="2565335" cy="369332"/>
          </a:xfrm>
          <a:prstGeom prst="rect">
            <a:avLst/>
          </a:prstGeom>
          <a:noFill/>
        </p:spPr>
        <p:txBody>
          <a:bodyPr wrap="square" rtlCol="0">
            <a:spAutoFit/>
          </a:bodyPr>
          <a:lstStyle/>
          <a:p>
            <a:r>
              <a:rPr lang="en-US" b="1" dirty="0">
                <a:latin typeface="Century Gothic" panose="020B0502020202020204" pitchFamily="34" charset="0"/>
                <a:cs typeface="Times New Roman" panose="02020603050405020304" pitchFamily="18" charset="0"/>
              </a:rPr>
              <a:t>ALANGALANG, LEYTE</a:t>
            </a:r>
            <a:endParaRPr lang="en-PH" b="1" dirty="0">
              <a:latin typeface="Century Gothic" panose="020B0502020202020204" pitchFamily="34" charset="0"/>
              <a:cs typeface="Times New Roman" panose="02020603050405020304" pitchFamily="18" charset="0"/>
            </a:endParaRPr>
          </a:p>
        </p:txBody>
      </p:sp>
      <p:sp>
        <p:nvSpPr>
          <p:cNvPr id="36" name="TextBox 35">
            <a:extLst>
              <a:ext uri="{FF2B5EF4-FFF2-40B4-BE49-F238E27FC236}">
                <a16:creationId xmlns:a16="http://schemas.microsoft.com/office/drawing/2014/main" id="{C9BF7799-AEF9-CAC6-63DA-34FCCB9B0C16}"/>
              </a:ext>
            </a:extLst>
          </p:cNvPr>
          <p:cNvSpPr txBox="1"/>
          <p:nvPr/>
        </p:nvSpPr>
        <p:spPr>
          <a:xfrm>
            <a:off x="13280830" y="8881258"/>
            <a:ext cx="3303783" cy="830997"/>
          </a:xfrm>
          <a:prstGeom prst="rect">
            <a:avLst/>
          </a:prstGeom>
          <a:noFill/>
        </p:spPr>
        <p:txBody>
          <a:bodyPr wrap="square" rtlCol="0">
            <a:spAutoFit/>
          </a:bodyPr>
          <a:lstStyle/>
          <a:p>
            <a:r>
              <a:rPr lang="en-PH" sz="4800" b="1" i="0" dirty="0">
                <a:solidFill>
                  <a:srgbClr val="202124"/>
                </a:solidFill>
                <a:effectLst/>
                <a:latin typeface="Century Gothic" panose="020B0502020202020204" pitchFamily="34" charset="0"/>
              </a:rPr>
              <a:t>11680.0</a:t>
            </a:r>
            <a:endParaRPr lang="en-PH" sz="4800" b="1" dirty="0">
              <a:latin typeface="Century Gothic" panose="020B0502020202020204" pitchFamily="34" charset="0"/>
              <a:cs typeface="Times New Roman" panose="02020603050405020304" pitchFamily="18" charset="0"/>
            </a:endParaRPr>
          </a:p>
        </p:txBody>
      </p:sp>
      <p:sp>
        <p:nvSpPr>
          <p:cNvPr id="37" name="TextBox 36">
            <a:extLst>
              <a:ext uri="{FF2B5EF4-FFF2-40B4-BE49-F238E27FC236}">
                <a16:creationId xmlns:a16="http://schemas.microsoft.com/office/drawing/2014/main" id="{54E26ED4-C216-D436-B799-FA283B0ACAC3}"/>
              </a:ext>
            </a:extLst>
          </p:cNvPr>
          <p:cNvSpPr txBox="1"/>
          <p:nvPr/>
        </p:nvSpPr>
        <p:spPr>
          <a:xfrm>
            <a:off x="13030200" y="9535046"/>
            <a:ext cx="2884469" cy="323165"/>
          </a:xfrm>
          <a:prstGeom prst="rect">
            <a:avLst/>
          </a:prstGeom>
          <a:noFill/>
        </p:spPr>
        <p:txBody>
          <a:bodyPr wrap="square" rtlCol="0">
            <a:spAutoFit/>
          </a:bodyPr>
          <a:lstStyle/>
          <a:p>
            <a:pPr algn="ctr"/>
            <a:r>
              <a:rPr lang="en-US" sz="1500" b="1" dirty="0">
                <a:latin typeface="Century Gothic" panose="020B0502020202020204" pitchFamily="34" charset="0"/>
                <a:cs typeface="Times New Roman" panose="02020603050405020304" pitchFamily="18" charset="0"/>
              </a:rPr>
              <a:t>AFFECTED INDIVIDUALS</a:t>
            </a:r>
            <a:endParaRPr lang="en-PH" sz="1500" b="1" dirty="0">
              <a:latin typeface="Century Gothic" panose="020B0502020202020204" pitchFamily="34" charset="0"/>
              <a:cs typeface="Times New Roman" panose="02020603050405020304" pitchFamily="18" charset="0"/>
            </a:endParaRPr>
          </a:p>
        </p:txBody>
      </p:sp>
      <p:pic>
        <p:nvPicPr>
          <p:cNvPr id="38" name="Picture 37">
            <a:extLst>
              <a:ext uri="{FF2B5EF4-FFF2-40B4-BE49-F238E27FC236}">
                <a16:creationId xmlns:a16="http://schemas.microsoft.com/office/drawing/2014/main" id="{047F70C1-BEB5-8A91-FC0E-3A1DB52B761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078200" y="8543637"/>
            <a:ext cx="1344105" cy="1344105"/>
          </a:xfrm>
          <a:prstGeom prst="rect">
            <a:avLst/>
          </a:prstGeom>
        </p:spPr>
      </p:pic>
      <p:pic>
        <p:nvPicPr>
          <p:cNvPr id="26" name="Picture 25">
            <a:extLst>
              <a:ext uri="{FF2B5EF4-FFF2-40B4-BE49-F238E27FC236}">
                <a16:creationId xmlns:a16="http://schemas.microsoft.com/office/drawing/2014/main" id="{388B4CF8-4DA4-0175-5609-83DB9BD4D188}"/>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096000" y="380370"/>
            <a:ext cx="11672597" cy="7854442"/>
          </a:xfrm>
          <a:prstGeom prst="rect">
            <a:avLst/>
          </a:prstGeom>
          <a:ln w="38100">
            <a:solidFill>
              <a:schemeClr val="tx1"/>
            </a:solidFill>
          </a:ln>
        </p:spPr>
      </p:pic>
    </p:spTree>
    <p:extLst>
      <p:ext uri="{BB962C8B-B14F-4D97-AF65-F5344CB8AC3E}">
        <p14:creationId xmlns:p14="http://schemas.microsoft.com/office/powerpoint/2010/main" val="627892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111B1D"/>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343</TotalTime>
  <Words>3041</Words>
  <Application>Microsoft Office PowerPoint</Application>
  <PresentationFormat>Custom</PresentationFormat>
  <Paragraphs>161</Paragraphs>
  <Slides>20</Slides>
  <Notes>17</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20</vt:i4>
      </vt:variant>
    </vt:vector>
  </HeadingPairs>
  <TitlesOfParts>
    <vt:vector size="31" baseType="lpstr">
      <vt:lpstr>-apple-system</vt:lpstr>
      <vt:lpstr>Arial</vt:lpstr>
      <vt:lpstr>Calibri</vt:lpstr>
      <vt:lpstr>Cambria</vt:lpstr>
      <vt:lpstr>Century Gothic</vt:lpstr>
      <vt:lpstr>Consolas</vt:lpstr>
      <vt:lpstr>Tahoma</vt:lpstr>
      <vt:lpstr>Times New Roman</vt:lpstr>
      <vt:lpstr>var(--jp-content-font-family)</vt:lpstr>
      <vt:lpstr>Verdana</vt:lpstr>
      <vt:lpstr>Office Theme</vt:lpstr>
      <vt:lpstr>EDA to Typhoon Mitigation and Response  Framework (TMRF)</vt:lpstr>
      <vt:lpstr>Goal 11: Sustainable Cities and Communities</vt:lpstr>
      <vt:lpstr>PowerPoint Presentation</vt:lpstr>
      <vt:lpstr>PROBLEM STATEMENT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Source of Datasets</vt:lpstr>
      <vt:lpstr>MEET THE TEAM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Black and Red Modern Networking Marketing Presentation</dc:title>
  <dc:creator>John Arthur Palis</dc:creator>
  <cp:keywords>DAE_-8xeJ-E,BAE8mvrh0uk</cp:keywords>
  <cp:lastModifiedBy>G</cp:lastModifiedBy>
  <cp:revision>83</cp:revision>
  <dcterms:created xsi:type="dcterms:W3CDTF">2022-05-07T03:37:00Z</dcterms:created>
  <dcterms:modified xsi:type="dcterms:W3CDTF">2022-06-09T07:59:48Z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2022-05-07T08:00:00Z</vt:filetime>
  </property>
  <property fmtid="{D5CDD505-2E9C-101B-9397-08002B2CF9AE}" pid="3" name="Creator">
    <vt:lpwstr>Canva</vt:lpwstr>
  </property>
  <property fmtid="{D5CDD505-2E9C-101B-9397-08002B2CF9AE}" pid="4" name="LastSaved">
    <vt:filetime>2022-05-07T08:00:00Z</vt:filetime>
  </property>
  <property fmtid="{D5CDD505-2E9C-101B-9397-08002B2CF9AE}" pid="5" name="ICV">
    <vt:lpwstr>11A75B741B864109BDB026CC6B461955</vt:lpwstr>
  </property>
  <property fmtid="{D5CDD505-2E9C-101B-9397-08002B2CF9AE}" pid="6" name="KSOProductBuildVer">
    <vt:lpwstr>1033-11.2.0.11156</vt:lpwstr>
  </property>
</Properties>
</file>